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2" r:id="rId4"/>
  </p:sldMasterIdLst>
  <p:notesMasterIdLst>
    <p:notesMasterId r:id="rId30"/>
  </p:notesMasterIdLst>
  <p:handoutMasterIdLst>
    <p:handoutMasterId r:id="rId31"/>
  </p:handoutMasterIdLst>
  <p:sldIdLst>
    <p:sldId id="256" r:id="rId5"/>
    <p:sldId id="275" r:id="rId6"/>
    <p:sldId id="257" r:id="rId7"/>
    <p:sldId id="273" r:id="rId8"/>
    <p:sldId id="310" r:id="rId9"/>
    <p:sldId id="311" r:id="rId10"/>
    <p:sldId id="312" r:id="rId11"/>
    <p:sldId id="313" r:id="rId12"/>
    <p:sldId id="301" r:id="rId13"/>
    <p:sldId id="277" r:id="rId14"/>
    <p:sldId id="284" r:id="rId15"/>
    <p:sldId id="304" r:id="rId16"/>
    <p:sldId id="305" r:id="rId17"/>
    <p:sldId id="278" r:id="rId18"/>
    <p:sldId id="281" r:id="rId19"/>
    <p:sldId id="282" r:id="rId20"/>
    <p:sldId id="307" r:id="rId21"/>
    <p:sldId id="276" r:id="rId22"/>
    <p:sldId id="308" r:id="rId23"/>
    <p:sldId id="290" r:id="rId24"/>
    <p:sldId id="291" r:id="rId25"/>
    <p:sldId id="309" r:id="rId26"/>
    <p:sldId id="297" r:id="rId27"/>
    <p:sldId id="298" r:id="rId28"/>
    <p:sldId id="299" r:id="rId29"/>
  </p:sldIdLst>
  <p:sldSz cx="12192000" cy="6858000"/>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9857A7-F430-4EE6-B994-F510B0AE8F4E}">
          <p14:sldIdLst>
            <p14:sldId id="256"/>
            <p14:sldId id="275"/>
            <p14:sldId id="257"/>
            <p14:sldId id="273"/>
            <p14:sldId id="310"/>
            <p14:sldId id="311"/>
            <p14:sldId id="312"/>
            <p14:sldId id="313"/>
            <p14:sldId id="301"/>
            <p14:sldId id="277"/>
            <p14:sldId id="284"/>
            <p14:sldId id="304"/>
            <p14:sldId id="305"/>
            <p14:sldId id="278"/>
            <p14:sldId id="281"/>
            <p14:sldId id="282"/>
            <p14:sldId id="307"/>
            <p14:sldId id="276"/>
            <p14:sldId id="308"/>
            <p14:sldId id="290"/>
            <p14:sldId id="291"/>
            <p14:sldId id="309"/>
            <p14:sldId id="297"/>
            <p14:sldId id="298"/>
            <p14:sldId id="299"/>
          </p14:sldIdLst>
        </p14:section>
      </p14:sectionLst>
    </p:ext>
    <p:ext uri="{EFAFB233-063F-42B5-8137-9DF3F51BA10A}">
      <p15:sldGuideLst xmlns:p15="http://schemas.microsoft.com/office/powerpoint/2012/main">
        <p15:guide id="1" orient="horz" pos="2157" userDrawn="1">
          <p15:clr>
            <a:srgbClr val="A4A3A4"/>
          </p15:clr>
        </p15:guide>
        <p15:guide id="2" orient="horz" pos="4230" userDrawn="1">
          <p15:clr>
            <a:srgbClr val="A4A3A4"/>
          </p15:clr>
        </p15:guide>
        <p15:guide id="3" pos="45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ondi, Martina" initials="BM" lastIdx="8" clrIdx="0">
    <p:extLst>
      <p:ext uri="{19B8F6BF-5375-455C-9EA6-DF929625EA0E}">
        <p15:presenceInfo xmlns:p15="http://schemas.microsoft.com/office/powerpoint/2012/main" userId="S-1-5-21-1757981266-1078081533-725345543-9666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3AF"/>
    <a:srgbClr val="DC7D28"/>
    <a:srgbClr val="C8194B"/>
    <a:srgbClr val="4B9646"/>
    <a:srgbClr val="D2C8E1"/>
    <a:srgbClr val="412878"/>
    <a:srgbClr val="C873A0"/>
    <a:srgbClr val="AF64A0"/>
    <a:srgbClr val="4B4B4B"/>
    <a:srgbClr val="783C2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7F495D-C192-4D18-B647-82CBF3E80346}" v="1" dt="2023-10-12T08:58:46.211"/>
    <p1510:client id="{2F2B9705-276C-40F2-8109-A1DB37721FBA}" v="4" dt="2023-10-12T08:53:28.1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944" autoAdjust="0"/>
    <p:restoredTop sz="87173" autoAdjust="0"/>
  </p:normalViewPr>
  <p:slideViewPr>
    <p:cSldViewPr snapToGrid="0" snapToObjects="1" showGuides="1">
      <p:cViewPr varScale="1">
        <p:scale>
          <a:sx n="113" d="100"/>
          <a:sy n="113" d="100"/>
        </p:scale>
        <p:origin x="114" y="120"/>
      </p:cViewPr>
      <p:guideLst>
        <p:guide orient="horz" pos="2157"/>
        <p:guide orient="horz" pos="4230"/>
        <p:guide pos="4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rd, Kathryn" userId="S::kbird@aqa.org.uk::f5a39801-ece8-4311-a195-2d2372dc9cbe" providerId="AD" clId="Web-{187F495D-C192-4D18-B647-82CBF3E80346}"/>
    <pc:docChg chg="modSld">
      <pc:chgData name="Bird, Kathryn" userId="S::kbird@aqa.org.uk::f5a39801-ece8-4311-a195-2d2372dc9cbe" providerId="AD" clId="Web-{187F495D-C192-4D18-B647-82CBF3E80346}" dt="2023-10-12T08:58:46.211" v="0" actId="1076"/>
      <pc:docMkLst>
        <pc:docMk/>
      </pc:docMkLst>
      <pc:sldChg chg="modSp">
        <pc:chgData name="Bird, Kathryn" userId="S::kbird@aqa.org.uk::f5a39801-ece8-4311-a195-2d2372dc9cbe" providerId="AD" clId="Web-{187F495D-C192-4D18-B647-82CBF3E80346}" dt="2023-10-12T08:58:46.211" v="0" actId="1076"/>
        <pc:sldMkLst>
          <pc:docMk/>
          <pc:sldMk cId="832380031" sldId="281"/>
        </pc:sldMkLst>
        <pc:spChg chg="mod">
          <ac:chgData name="Bird, Kathryn" userId="S::kbird@aqa.org.uk::f5a39801-ece8-4311-a195-2d2372dc9cbe" providerId="AD" clId="Web-{187F495D-C192-4D18-B647-82CBF3E80346}" dt="2023-10-12T08:58:46.211" v="0" actId="1076"/>
          <ac:spMkLst>
            <pc:docMk/>
            <pc:sldMk cId="832380031" sldId="281"/>
            <ac:spMk id="10" creationId="{25C49638-3BA4-46E7-A6B9-73D1BC013F2D}"/>
          </ac:spMkLst>
        </pc:spChg>
      </pc:sldChg>
    </pc:docChg>
  </pc:docChgLst>
  <pc:docChgLst>
    <pc:chgData name="Bird, Kathryn" userId="S::kbird@aqa.org.uk::f5a39801-ece8-4311-a195-2d2372dc9cbe" providerId="AD" clId="Web-{2F2B9705-276C-40F2-8109-A1DB37721FBA}"/>
    <pc:docChg chg="modSld">
      <pc:chgData name="Bird, Kathryn" userId="S::kbird@aqa.org.uk::f5a39801-ece8-4311-a195-2d2372dc9cbe" providerId="AD" clId="Web-{2F2B9705-276C-40F2-8109-A1DB37721FBA}" dt="2023-10-12T08:53:28.180" v="3" actId="1076"/>
      <pc:docMkLst>
        <pc:docMk/>
      </pc:docMkLst>
      <pc:sldChg chg="delSp modSp">
        <pc:chgData name="Bird, Kathryn" userId="S::kbird@aqa.org.uk::f5a39801-ece8-4311-a195-2d2372dc9cbe" providerId="AD" clId="Web-{2F2B9705-276C-40F2-8109-A1DB37721FBA}" dt="2023-10-12T08:53:28.180" v="3" actId="1076"/>
        <pc:sldMkLst>
          <pc:docMk/>
          <pc:sldMk cId="3404184199" sldId="278"/>
        </pc:sldMkLst>
        <pc:spChg chg="del">
          <ac:chgData name="Bird, Kathryn" userId="S::kbird@aqa.org.uk::f5a39801-ece8-4311-a195-2d2372dc9cbe" providerId="AD" clId="Web-{2F2B9705-276C-40F2-8109-A1DB37721FBA}" dt="2023-10-12T08:53:17.508" v="0"/>
          <ac:spMkLst>
            <pc:docMk/>
            <pc:sldMk cId="3404184199" sldId="278"/>
            <ac:spMk id="2" creationId="{36551F9E-BBF1-4AFF-A5E0-4FC9CDAEED07}"/>
          </ac:spMkLst>
        </pc:spChg>
        <pc:spChg chg="mod">
          <ac:chgData name="Bird, Kathryn" userId="S::kbird@aqa.org.uk::f5a39801-ece8-4311-a195-2d2372dc9cbe" providerId="AD" clId="Web-{2F2B9705-276C-40F2-8109-A1DB37721FBA}" dt="2023-10-12T08:53:28.180" v="3" actId="1076"/>
          <ac:spMkLst>
            <pc:docMk/>
            <pc:sldMk cId="3404184199" sldId="278"/>
            <ac:spMk id="9" creationId="{C8012B0D-03A6-4BCF-A304-DFF07822D84D}"/>
          </ac:spMkLst>
        </pc:spChg>
        <pc:graphicFrameChg chg="mod">
          <ac:chgData name="Bird, Kathryn" userId="S::kbird@aqa.org.uk::f5a39801-ece8-4311-a195-2d2372dc9cbe" providerId="AD" clId="Web-{2F2B9705-276C-40F2-8109-A1DB37721FBA}" dt="2023-10-12T08:53:25.945" v="2" actId="1076"/>
          <ac:graphicFrameMkLst>
            <pc:docMk/>
            <pc:sldMk cId="3404184199" sldId="278"/>
            <ac:graphicFrameMk id="30" creationId="{0CD9B9C6-4844-4D8D-A310-CD85CF2C6052}"/>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F6EC4F36-2417-4C66-B1CD-B60AED75AE39}" type="datetime1">
              <a:rPr lang="en-US" smtClean="0"/>
              <a:t>10/12/2023</a:t>
            </a:fld>
            <a:endParaRPr lang="en-US"/>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E188A59E-FE67-3043-A00A-EF9E0FCBDE40}" type="slidenum">
              <a:rPr lang="en-US" smtClean="0"/>
              <a:t>‹#›</a:t>
            </a:fld>
            <a:endParaRPr lang="en-US"/>
          </a:p>
        </p:txBody>
      </p:sp>
    </p:spTree>
    <p:extLst>
      <p:ext uri="{BB962C8B-B14F-4D97-AF65-F5344CB8AC3E}">
        <p14:creationId xmlns:p14="http://schemas.microsoft.com/office/powerpoint/2010/main" val="74887225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435B1E5D-833B-4787-9C81-E5F1C581B70F}" type="datetime1">
              <a:rPr lang="en-US" smtClean="0"/>
              <a:t>10/12/2023</a:t>
            </a:fld>
            <a:endParaRPr lang="en-US"/>
          </a:p>
        </p:txBody>
      </p:sp>
      <p:sp>
        <p:nvSpPr>
          <p:cNvPr id="4" name="Slide Image Placeholder 3"/>
          <p:cNvSpPr>
            <a:spLocks noGrp="1" noRot="1" noChangeAspect="1"/>
          </p:cNvSpPr>
          <p:nvPr>
            <p:ph type="sldImg" idx="2"/>
          </p:nvPr>
        </p:nvSpPr>
        <p:spPr>
          <a:xfrm>
            <a:off x="92075" y="746125"/>
            <a:ext cx="6624638"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D3A5C70C-4F3D-A24C-BE6B-90E4410CB343}" type="slidenum">
              <a:rPr lang="en-US" smtClean="0"/>
              <a:t>‹#›</a:t>
            </a:fld>
            <a:endParaRPr lang="en-US"/>
          </a:p>
        </p:txBody>
      </p:sp>
    </p:spTree>
    <p:extLst>
      <p:ext uri="{BB962C8B-B14F-4D97-AF65-F5344CB8AC3E}">
        <p14:creationId xmlns:p14="http://schemas.microsoft.com/office/powerpoint/2010/main" val="3260845997"/>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4638" cy="3727450"/>
          </a:xfrm>
        </p:spPr>
      </p:sp>
      <p:sp>
        <p:nvSpPr>
          <p:cNvPr id="3" name="Notes Placeholder 2"/>
          <p:cNvSpPr>
            <a:spLocks noGrp="1"/>
          </p:cNvSpPr>
          <p:nvPr>
            <p:ph type="body" idx="1"/>
          </p:nvPr>
        </p:nvSpPr>
        <p:spPr/>
        <p:txBody>
          <a:bodyPr/>
          <a:lstStyle/>
          <a:p>
            <a:r>
              <a:rPr lang="en-GB" dirty="0"/>
              <a:t>NOTE TO TEACHER: Clicking through will remove the red blocks and reveal the answers.</a:t>
            </a:r>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fld id="{4ABFECEE-22D1-4DDC-AD95-4D1295F5FE8C}" type="datetime1">
              <a:rPr lang="en-US" smtClean="0"/>
              <a:t>10/12/2023</a:t>
            </a:fld>
            <a:endParaRPr lang="en-US"/>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D3A5C70C-4F3D-A24C-BE6B-90E4410CB343}" type="slidenum">
              <a:rPr lang="en-US" smtClean="0"/>
              <a:t>15</a:t>
            </a:fld>
            <a:endParaRPr lang="en-US"/>
          </a:p>
        </p:txBody>
      </p:sp>
    </p:spTree>
    <p:extLst>
      <p:ext uri="{BB962C8B-B14F-4D97-AF65-F5344CB8AC3E}">
        <p14:creationId xmlns:p14="http://schemas.microsoft.com/office/powerpoint/2010/main" val="14003897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p:nvPicPr>
        <p:blipFill rotWithShape="1">
          <a:blip r:embed="rId2"/>
          <a:srcRect l="15761" t="2174" r="8464"/>
          <a:stretch/>
        </p:blipFill>
        <p:spPr>
          <a:xfrm>
            <a:off x="4542586"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p:nvGrpSpPr>
        <p:grpSpPr>
          <a:xfrm>
            <a:off x="1" y="2"/>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p:nvGrpSpPr>
        <p:grpSpPr>
          <a:xfrm>
            <a:off x="470662"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Tree>
    <p:extLst>
      <p:ext uri="{BB962C8B-B14F-4D97-AF65-F5344CB8AC3E}">
        <p14:creationId xmlns:p14="http://schemas.microsoft.com/office/powerpoint/2010/main" val="825340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0E9DA075-8247-007C-19CE-93BE049DC5A0}"/>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269323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67334ACA-F5DF-EAEE-5E39-B4FCFBDBD8C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338350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a:off x="110005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479693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905535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FC922C2E-16BD-3D36-9F4E-59EF28A7B3C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48415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AF529B22-3ED4-8AEE-405A-F4293218EDFC}"/>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704960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3B5BC155-9EE9-7942-813F-206F9306F99E}"/>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753855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73A703EE-9B2E-2498-622F-91E9B7657FEA}"/>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378655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80D227A2-C06A-094F-AC8E-655F11DA2D7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83684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48FFBC4F-67BC-AA44-BF22-45F1DEAE127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505968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2" name="Group 31">
            <a:extLst>
              <a:ext uri="{FF2B5EF4-FFF2-40B4-BE49-F238E27FC236}">
                <a16:creationId xmlns:a16="http://schemas.microsoft.com/office/drawing/2014/main" id="{4C0A4E46-5844-97F6-DF13-17C738C0FDFE}"/>
              </a:ext>
            </a:extLst>
          </p:cNvPr>
          <p:cNvGrpSpPr/>
          <p:nvPr/>
        </p:nvGrpSpPr>
        <p:grpSpPr>
          <a:xfrm>
            <a:off x="1" y="2"/>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1" y="492921"/>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646640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FA4DCF8-16C9-0DD3-303E-04B2D21C695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900690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38BF365-CA3F-6374-FCF9-16D9E69742A6}"/>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658945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tx2"/>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10" name="Freeform: Shape 9">
            <a:extLst>
              <a:ext uri="{FF2B5EF4-FFF2-40B4-BE49-F238E27FC236}">
                <a16:creationId xmlns:a16="http://schemas.microsoft.com/office/drawing/2014/main" id="{F90928F7-B208-1827-73B6-4FC307781D9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1" name="Graphic 6">
            <a:extLst>
              <a:ext uri="{FF2B5EF4-FFF2-40B4-BE49-F238E27FC236}">
                <a16:creationId xmlns:a16="http://schemas.microsoft.com/office/drawing/2014/main" id="{96CFEE17-94F7-370D-4782-1258B59296BF}"/>
              </a:ext>
            </a:extLst>
          </p:cNvPr>
          <p:cNvGrpSpPr/>
          <p:nvPr/>
        </p:nvGrpSpPr>
        <p:grpSpPr>
          <a:xfrm>
            <a:off x="550863" y="6145833"/>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55052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p:nvGrpSpPr>
        <p:grpSpPr>
          <a:xfrm>
            <a:off x="550863" y="6145833"/>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Freeform: Shape 8">
            <a:extLst>
              <a:ext uri="{FF2B5EF4-FFF2-40B4-BE49-F238E27FC236}">
                <a16:creationId xmlns:a16="http://schemas.microsoft.com/office/drawing/2014/main" id="{9CBFA119-1239-0C03-119B-DD6E424CD73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448763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632844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b="0">
                <a:solidFill>
                  <a:schemeClr val="tx1"/>
                </a:solidFill>
              </a:defRPr>
            </a:lvl1pPr>
            <a:lvl2pPr>
              <a:defRPr>
                <a:latin typeface="Source Sans Pro" panose="020B0503030403020204" pitchFamily="34" charset="0"/>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032047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CD2E5604-8281-2483-46AD-09C1CB0B5F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B962CAD3-72B1-CF97-881B-BAF5C009E7C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009119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3DCC302C-744C-5BC0-785F-88A116B0C0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FCE6D025-6A19-2DD6-3FC3-D61DA09AA99F}"/>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890805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BE281A9C-B3D8-11C4-030C-5ED53025719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18DC1E35-6EE7-C496-11E2-7BF99B3177F4}"/>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83958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C6594A7-2108-A4E4-4229-B338BBD58E5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FFEC2EF3-17D9-CE91-39B2-FAD75BB9196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p:nvSpPr>
        <p:spPr>
          <a:xfrm>
            <a:off x="550864"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p:nvSpPr>
        <p:spPr>
          <a:xfrm>
            <a:off x="433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p:nvSpPr>
        <p:spPr>
          <a:xfrm>
            <a:off x="814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2023 AQA and its licensors. All rights reserved. </a:t>
            </a:r>
            <a:endParaRPr lang="en-US"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96070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p:nvSpPr>
        <p:spPr>
          <a:xfrm>
            <a:off x="0" y="2"/>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2" name="Group 41">
            <a:extLst>
              <a:ext uri="{FF2B5EF4-FFF2-40B4-BE49-F238E27FC236}">
                <a16:creationId xmlns:a16="http://schemas.microsoft.com/office/drawing/2014/main" id="{E7E2F6A3-2BCA-074D-61D8-42748D5E4E1D}"/>
              </a:ext>
            </a:extLst>
          </p:cNvPr>
          <p:cNvGrpSpPr/>
          <p:nvPr/>
        </p:nvGrpSpPr>
        <p:grpSpPr>
          <a:xfrm>
            <a:off x="1" y="2"/>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1" y="0"/>
            <a:ext cx="7520779"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2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5" y="2026763"/>
            <a:ext cx="4120359"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4120360"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2" y="492921"/>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p:ph type="sldNum" sz="quarter" idx="13"/>
          </p:nvPr>
        </p:nvSpPr>
        <p:spPr/>
        <p:txBody>
          <a:bodyPr/>
          <a:lstStyle/>
          <a:p>
            <a:fld id="{9D4704D4-DAEA-4D4A-A9DC-4373E3AC7101}" type="slidenum">
              <a:rPr lang="en-GB" smtClean="0"/>
              <a:pPr/>
              <a:t>‹#›</a:t>
            </a:fld>
            <a:endParaRPr lang="en-GB" dirty="0"/>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1705395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4" name="Graphic 6">
            <a:extLst>
              <a:ext uri="{FF2B5EF4-FFF2-40B4-BE49-F238E27FC236}">
                <a16:creationId xmlns:a16="http://schemas.microsoft.com/office/drawing/2014/main" id="{2B478241-1279-2F42-25E0-A6BD6FC33141}"/>
              </a:ext>
            </a:extLst>
          </p:cNvPr>
          <p:cNvGrpSpPr/>
          <p:nvPr/>
        </p:nvGrpSpPr>
        <p:grpSpPr>
          <a:xfrm>
            <a:off x="550863" y="6145833"/>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9" name="Freeform: Shape 18">
            <a:extLst>
              <a:ext uri="{FF2B5EF4-FFF2-40B4-BE49-F238E27FC236}">
                <a16:creationId xmlns:a16="http://schemas.microsoft.com/office/drawing/2014/main" id="{8BDDC3BC-8559-4662-0236-0298C6716EA1}"/>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35496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aphic 6">
            <a:extLst>
              <a:ext uri="{FF2B5EF4-FFF2-40B4-BE49-F238E27FC236}">
                <a16:creationId xmlns:a16="http://schemas.microsoft.com/office/drawing/2014/main" id="{CABF7890-0E55-0115-15A5-CC012F7FF354}"/>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2" name="Freeform: Shape 11">
            <a:extLst>
              <a:ext uri="{FF2B5EF4-FFF2-40B4-BE49-F238E27FC236}">
                <a16:creationId xmlns:a16="http://schemas.microsoft.com/office/drawing/2014/main" id="{8844F958-EC74-D7FE-C251-8A895BF48E2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69135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3DA17C17-F486-BDC7-A9D2-B4C197593FCF}"/>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3" name="Freeform: Shape 12">
            <a:extLst>
              <a:ext uri="{FF2B5EF4-FFF2-40B4-BE49-F238E27FC236}">
                <a16:creationId xmlns:a16="http://schemas.microsoft.com/office/drawing/2014/main" id="{D6EC42BD-541E-E6A6-02D4-C4412077633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16322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A5DE97A7-A494-78C6-7B1B-02D6FC823DE0}"/>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4" name="Freeform: Shape 13">
            <a:extLst>
              <a:ext uri="{FF2B5EF4-FFF2-40B4-BE49-F238E27FC236}">
                <a16:creationId xmlns:a16="http://schemas.microsoft.com/office/drawing/2014/main" id="{D5243739-4034-2AE5-1B0C-AA945C4F4A2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113274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3" name="Graphic 6">
            <a:extLst>
              <a:ext uri="{FF2B5EF4-FFF2-40B4-BE49-F238E27FC236}">
                <a16:creationId xmlns:a16="http://schemas.microsoft.com/office/drawing/2014/main" id="{672BBF06-3874-F8EE-7407-4DA0A8BEB0B4}"/>
              </a:ext>
            </a:extLst>
          </p:cNvPr>
          <p:cNvGrpSpPr/>
          <p:nvPr/>
        </p:nvGrpSpPr>
        <p:grpSpPr>
          <a:xfrm>
            <a:off x="550863" y="6145833"/>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3EC630E0-5FA5-E59A-4C3A-9638C7F03FA4}"/>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6" name="Rectangle: Rounded Corners 5">
            <a:extLst>
              <a:ext uri="{FF2B5EF4-FFF2-40B4-BE49-F238E27FC236}">
                <a16:creationId xmlns:a16="http://schemas.microsoft.com/office/drawing/2014/main" id="{6EE01A0A-CB0D-AFAF-7484-46DF5471443C}"/>
              </a:ext>
            </a:extLst>
          </p:cNvPr>
          <p:cNvSpPr>
            <a:spLocks/>
          </p:cNvSpPr>
          <p:nvPr/>
        </p:nvSpPr>
        <p:spPr>
          <a:xfrm>
            <a:off x="550864"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p:nvSpPr>
        <p:spPr>
          <a:xfrm>
            <a:off x="433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p:nvSpPr>
        <p:spPr>
          <a:xfrm>
            <a:off x="814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2661335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Rectangle 2">
            <a:extLst>
              <a:ext uri="{FF2B5EF4-FFF2-40B4-BE49-F238E27FC236}">
                <a16:creationId xmlns:a16="http://schemas.microsoft.com/office/drawing/2014/main" id="{6BAB73C3-AE19-9F3D-55D9-4795C6688320}"/>
              </a:ext>
            </a:extLst>
          </p:cNvPr>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5" y="549275"/>
            <a:ext cx="5260239"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5" y="1962869"/>
            <a:ext cx="5260239"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9" y="1962869"/>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1" name="Graphic 6">
            <a:extLst>
              <a:ext uri="{FF2B5EF4-FFF2-40B4-BE49-F238E27FC236}">
                <a16:creationId xmlns:a16="http://schemas.microsoft.com/office/drawing/2014/main" id="{051D97EB-9921-4B82-3EE3-55D679775059}"/>
              </a:ext>
            </a:extLst>
          </p:cNvPr>
          <p:cNvGrpSpPr/>
          <p:nvPr/>
        </p:nvGrpSpPr>
        <p:grpSpPr>
          <a:xfrm>
            <a:off x="550863" y="6145833"/>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310474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819A42FD-3B5F-4372-2B7F-D6C44720D2E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07A9C2CC-1727-A0F7-2EDC-2CE1E73EEFB6}"/>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6" name="Freeform: Shape 15">
            <a:extLst>
              <a:ext uri="{FF2B5EF4-FFF2-40B4-BE49-F238E27FC236}">
                <a16:creationId xmlns:a16="http://schemas.microsoft.com/office/drawing/2014/main" id="{2203D63C-1CA3-D24D-5E99-AD9E13E77C0D}"/>
              </a:ext>
            </a:extLst>
          </p:cNvPr>
          <p:cNvSpPr/>
          <p:nvPr/>
        </p:nvSpPr>
        <p:spPr>
          <a:xfrm>
            <a:off x="1013293" y="2"/>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1" y="549274"/>
            <a:ext cx="4999039"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1" y="2349500"/>
            <a:ext cx="4999039"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4" y="1003300"/>
            <a:ext cx="5635333" cy="4768850"/>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4048066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D30D4F34-DBE7-E418-EE60-1A302E94AE1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6BF4CD64-6EF6-7CE9-AA1C-C1D7C31D88ED}"/>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DD84DE56-2AFF-5459-9CCD-A8DBC6FC80E3}"/>
              </a:ext>
            </a:extLst>
          </p:cNvPr>
          <p:cNvSpPr/>
          <p:nvPr/>
        </p:nvSpPr>
        <p:spPr>
          <a:xfrm flipV="1">
            <a:off x="2080093" y="2"/>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5"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4" y="549277"/>
            <a:ext cx="3352437" cy="5222875"/>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5" y="1952627"/>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099008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0AADCB14-A69A-1AA5-C00E-D1BE6249E00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E89BE542-76F5-3EEA-031E-BBC57CAD17E1}"/>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7"/>
            <a:ext cx="9728199" cy="2536825"/>
          </a:xfrm>
        </p:spPr>
        <p:txBody>
          <a:bodyPr>
            <a:noAutofit/>
          </a:bodyPr>
          <a:lstStyle>
            <a:lvl1pPr>
              <a:spcBef>
                <a:spcPts val="0"/>
              </a:spcBef>
              <a:spcAft>
                <a:spcPts val="1125"/>
              </a:spcAft>
              <a:defRPr sz="2700" b="0">
                <a:solidFill>
                  <a:schemeClr val="bg1"/>
                </a:solidFill>
                <a:latin typeface="+mn-lt"/>
              </a:defRPr>
            </a:lvl1pPr>
            <a:lvl2pPr>
              <a:spcBef>
                <a:spcPts val="0"/>
              </a:spcBef>
              <a:spcAft>
                <a:spcPts val="0"/>
              </a:spcAft>
              <a:defRPr sz="2100" b="1">
                <a:solidFill>
                  <a:schemeClr val="bg1"/>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3" y="1184789"/>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201" y="4269199"/>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411410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7" y="3400427"/>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2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4"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p:nvGrpSpPr>
        <p:grpSpPr>
          <a:xfrm>
            <a:off x="550863" y="6145833"/>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Freeform: Shape 1">
            <a:extLst>
              <a:ext uri="{FF2B5EF4-FFF2-40B4-BE49-F238E27FC236}">
                <a16:creationId xmlns:a16="http://schemas.microsoft.com/office/drawing/2014/main" id="{629AB1E2-D270-D556-FE5D-879C5837764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404707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Freeform: Shape 13">
            <a:extLst>
              <a:ext uri="{FF2B5EF4-FFF2-40B4-BE49-F238E27FC236}">
                <a16:creationId xmlns:a16="http://schemas.microsoft.com/office/drawing/2014/main" id="{2C6C9B13-3EC8-7466-CEAD-F47EDFF25355}"/>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17037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10" name="Picture 9">
            <a:extLst>
              <a:ext uri="{FF2B5EF4-FFF2-40B4-BE49-F238E27FC236}">
                <a16:creationId xmlns:a16="http://schemas.microsoft.com/office/drawing/2014/main" id="{F48E8205-AC18-CC17-0F16-FA4DBF1CCD77}"/>
              </a:ext>
            </a:extLst>
          </p:cNvPr>
          <p:cNvPicPr>
            <a:picLocks noChangeAspect="1"/>
          </p:cNvPicPr>
          <p:nvPr/>
        </p:nvPicPr>
        <p:blipFill rotWithShape="1">
          <a:blip r:embed="rId2"/>
          <a:srcRect l="23232" r="23333" b="29833"/>
          <a:stretch/>
        </p:blipFill>
        <p:spPr>
          <a:xfrm>
            <a:off x="5207603"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1" name="Freeform: Shape 10">
            <a:extLst>
              <a:ext uri="{FF2B5EF4-FFF2-40B4-BE49-F238E27FC236}">
                <a16:creationId xmlns:a16="http://schemas.microsoft.com/office/drawing/2014/main" id="{01A2BB41-37DE-1AB3-7637-746BF2072B8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2453889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p:nvPicPr>
        <p:blipFill rotWithShape="1">
          <a:blip r:embed="rId2"/>
          <a:srcRect l="104" r="1221" b="12914"/>
          <a:stretch/>
        </p:blipFill>
        <p:spPr>
          <a:xfrm>
            <a:off x="4502805" y="1132114"/>
            <a:ext cx="7689195"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Freeform: Shape 10">
            <a:extLst>
              <a:ext uri="{FF2B5EF4-FFF2-40B4-BE49-F238E27FC236}">
                <a16:creationId xmlns:a16="http://schemas.microsoft.com/office/drawing/2014/main" id="{9BB08096-B054-CAD1-643A-EF6D912A6687}"/>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65295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5" name="Freeform: Shape 14">
            <a:extLst>
              <a:ext uri="{FF2B5EF4-FFF2-40B4-BE49-F238E27FC236}">
                <a16:creationId xmlns:a16="http://schemas.microsoft.com/office/drawing/2014/main" id="{AB7262BA-B000-10B7-20AF-8D5F1CD3FD1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943142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9" y="2"/>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2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p:nvSpPr>
        <p:spPr>
          <a:xfrm>
            <a:off x="2" y="4483102"/>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4518025"/>
          </a:xfrm>
        </p:spPr>
        <p:txBody>
          <a:bodyPr>
            <a:noAutofit/>
          </a:bodyPr>
          <a:lstStyle>
            <a:lvl1pPr>
              <a:lnSpc>
                <a:spcPct val="95000"/>
              </a:lnSpc>
              <a:spcBef>
                <a:spcPts val="0"/>
              </a:spcBef>
              <a:spcAft>
                <a:spcPts val="0"/>
              </a:spcAft>
              <a:defRPr sz="4500">
                <a:solidFill>
                  <a:schemeClr val="tx2"/>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554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reeform: Shape 5">
            <a:extLst>
              <a:ext uri="{FF2B5EF4-FFF2-40B4-BE49-F238E27FC236}">
                <a16:creationId xmlns:a16="http://schemas.microsoft.com/office/drawing/2014/main" id="{243B3493-27C7-3422-77F2-5C4796BE2CD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16479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2" name="Graphic 6">
            <a:extLst>
              <a:ext uri="{FF2B5EF4-FFF2-40B4-BE49-F238E27FC236}">
                <a16:creationId xmlns:a16="http://schemas.microsoft.com/office/drawing/2014/main" id="{74835650-CAA5-BA7F-29AB-6F6D9CABFE08}"/>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156185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1588D4DB-7A6E-494B-C0CC-9BEFA9F3594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6" name="Graphic 6">
            <a:extLst>
              <a:ext uri="{FF2B5EF4-FFF2-40B4-BE49-F238E27FC236}">
                <a16:creationId xmlns:a16="http://schemas.microsoft.com/office/drawing/2014/main" id="{908476C2-E95E-8EAE-EAC9-22F745154CEB}"/>
              </a:ext>
            </a:extLst>
          </p:cNvPr>
          <p:cNvGrpSpPr/>
          <p:nvPr/>
        </p:nvGrpSpPr>
        <p:grpSpPr>
          <a:xfrm>
            <a:off x="550863" y="6145833"/>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34" name="Group 33">
            <a:extLst>
              <a:ext uri="{FF2B5EF4-FFF2-40B4-BE49-F238E27FC236}">
                <a16:creationId xmlns:a16="http://schemas.microsoft.com/office/drawing/2014/main" id="{9B484FE3-371E-9401-5550-4B3B27D328BA}"/>
              </a:ext>
            </a:extLst>
          </p:cNvPr>
          <p:cNvGrpSpPr/>
          <p:nvPr/>
        </p:nvGrpSpPr>
        <p:grpSpPr>
          <a:xfrm>
            <a:off x="5208479" y="0"/>
            <a:ext cx="6978063"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5"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5" name="Group 4">
            <a:extLst>
              <a:ext uri="{FF2B5EF4-FFF2-40B4-BE49-F238E27FC236}">
                <a16:creationId xmlns:a16="http://schemas.microsoft.com/office/drawing/2014/main" id="{220E747E-062C-2F69-69F0-4FABA88E25B0}"/>
              </a:ext>
            </a:extLst>
          </p:cNvPr>
          <p:cNvGrpSpPr/>
          <p:nvPr/>
        </p:nvGrpSpPr>
        <p:grpSpPr>
          <a:xfrm>
            <a:off x="7808442"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216748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9"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7" cy="33877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p:nvGrpSpPr>
        <p:grpSpPr>
          <a:xfrm>
            <a:off x="550863" y="6145833"/>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950752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5"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8" y="1952627"/>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1687" y="2495551"/>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9" cy="3140868"/>
          </a:xfrm>
          <a:prstGeom prst="roundRect">
            <a:avLst>
              <a:gd name="adj" fmla="val 15296"/>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p:nvPicPr>
        <p:blipFill rotWithShape="1">
          <a:blip r:embed="rId3"/>
          <a:srcRect l="28845" t="3204" r="24815" b="-14"/>
          <a:stretch/>
        </p:blipFill>
        <p:spPr>
          <a:xfrm>
            <a:off x="7640240"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81" y="912814"/>
            <a:ext cx="3366977" cy="4745037"/>
          </a:xfrm>
          <a:prstGeom prst="roundRect">
            <a:avLst>
              <a:gd name="adj" fmla="val 5300"/>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p:nvGrpSpPr>
        <p:grpSpPr>
          <a:xfrm>
            <a:off x="550863" y="6145833"/>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241828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2"/>
            <a:ext cx="6894205" cy="2536825"/>
          </a:xfrm>
        </p:spPr>
        <p:txBody>
          <a:bodyPr>
            <a:noAutofit/>
          </a:bodyPr>
          <a:lstStyle>
            <a:lvl1pPr>
              <a:spcBef>
                <a:spcPts val="0"/>
              </a:spcBef>
              <a:spcAft>
                <a:spcPts val="1125"/>
              </a:spcAft>
              <a:defRPr sz="2700" b="0">
                <a:solidFill>
                  <a:schemeClr val="tx2"/>
                </a:solidFill>
                <a:latin typeface="+mn-lt"/>
              </a:defRPr>
            </a:lvl1pPr>
            <a:lvl2pPr>
              <a:spcBef>
                <a:spcPts val="0"/>
              </a:spcBef>
              <a:spcAft>
                <a:spcPts val="0"/>
              </a:spcAft>
              <a:defRPr sz="2100" b="1">
                <a:solidFill>
                  <a:schemeClr val="tx2"/>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p:nvGrpSpPr>
        <p:grpSpPr>
          <a:xfrm>
            <a:off x="550863" y="6145833"/>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22968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FC2B106-ED31-93ED-F33A-2196E06B1AE3}"/>
              </a:ext>
            </a:extLst>
          </p:cNvPr>
          <p:cNvGrpSpPr/>
          <p:nvPr/>
        </p:nvGrpSpPr>
        <p:grpSpPr>
          <a:xfrm flipH="1">
            <a:off x="1"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465365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90" y="2211356"/>
            <a:ext cx="6897687" cy="2762314"/>
          </a:xfrm>
        </p:spPr>
        <p:txBody>
          <a:bodyPr anchor="ctr">
            <a:normAutofit/>
          </a:bodyPr>
          <a:lstStyle>
            <a:lvl1pPr algn="ctr">
              <a:defRPr sz="12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p:nvGrpSpPr>
        <p:grpSpPr>
          <a:xfrm>
            <a:off x="550863" y="6145833"/>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774568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200"/>
            </a:lvl1pPr>
          </a:lstStyle>
          <a:p>
            <a:r>
              <a:rPr lang="en-US"/>
              <a:t>Click icon to add media</a:t>
            </a:r>
            <a:endParaRPr lang="en-GB"/>
          </a:p>
        </p:txBody>
      </p:sp>
    </p:spTree>
    <p:extLst>
      <p:ext uri="{BB962C8B-B14F-4D97-AF65-F5344CB8AC3E}">
        <p14:creationId xmlns:p14="http://schemas.microsoft.com/office/powerpoint/2010/main" val="1485275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7EAAC9A7-7AF5-AD0B-75B0-7D107C59B63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E18A1BA9-E37F-3F8B-13E3-D6D275225292}"/>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4" y="1952627"/>
            <a:ext cx="11090275" cy="38195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3435361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854D03D5-FA25-B997-8C2D-A06B36B98C2D}"/>
              </a:ext>
            </a:extLst>
          </p:cNvPr>
          <p:cNvGrpSpPr/>
          <p:nvPr/>
        </p:nvGrpSpPr>
        <p:grpSpPr>
          <a:xfrm>
            <a:off x="550863" y="6145833"/>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88976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2" name="Graphic 6">
            <a:extLst>
              <a:ext uri="{FF2B5EF4-FFF2-40B4-BE49-F238E27FC236}">
                <a16:creationId xmlns:a16="http://schemas.microsoft.com/office/drawing/2014/main" id="{E9BA9C0B-DCF7-70F5-6CDF-656A0152A85D}"/>
              </a:ext>
            </a:extLst>
          </p:cNvPr>
          <p:cNvGrpSpPr/>
          <p:nvPr/>
        </p:nvGrpSpPr>
        <p:grpSpPr>
          <a:xfrm>
            <a:off x="550863" y="6145833"/>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333839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56BCD42B-BD41-BB57-7BA6-38B55CB875E9}"/>
              </a:ext>
            </a:extLst>
          </p:cNvPr>
          <p:cNvGrpSpPr/>
          <p:nvPr/>
        </p:nvGrpSpPr>
        <p:grpSpPr>
          <a:xfrm>
            <a:off x="550863" y="6145833"/>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794216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1" name="Graphic 6">
            <a:extLst>
              <a:ext uri="{FF2B5EF4-FFF2-40B4-BE49-F238E27FC236}">
                <a16:creationId xmlns:a16="http://schemas.microsoft.com/office/drawing/2014/main" id="{CF2C6A44-9BC3-E5CF-BE4E-6025F3B51744}"/>
              </a:ext>
            </a:extLst>
          </p:cNvPr>
          <p:cNvGrpSpPr/>
          <p:nvPr/>
        </p:nvGrpSpPr>
        <p:grpSpPr>
          <a:xfrm>
            <a:off x="550863" y="6145833"/>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241243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5" name="Group 4">
            <a:extLst>
              <a:ext uri="{FF2B5EF4-FFF2-40B4-BE49-F238E27FC236}">
                <a16:creationId xmlns:a16="http://schemas.microsoft.com/office/drawing/2014/main" id="{504B1865-823D-543B-8D84-BAC642550E23}"/>
              </a:ext>
            </a:extLst>
          </p:cNvPr>
          <p:cNvGrpSpPr/>
          <p:nvPr/>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12" name="TextBox 11">
            <a:extLst>
              <a:ext uri="{FF2B5EF4-FFF2-40B4-BE49-F238E27FC236}">
                <a16:creationId xmlns:a16="http://schemas.microsoft.com/office/drawing/2014/main" id="{A235251E-55F9-ABB8-6FCA-1D01A34DE9E6}"/>
              </a:ext>
            </a:extLst>
          </p:cNvPr>
          <p:cNvSpPr txBox="1"/>
          <p:nvPr/>
        </p:nvSpPr>
        <p:spPr>
          <a:xfrm>
            <a:off x="2971800" y="2674950"/>
            <a:ext cx="6248400" cy="1131079"/>
          </a:xfrm>
          <a:prstGeom prst="rect">
            <a:avLst/>
          </a:prstGeom>
          <a:noFill/>
        </p:spPr>
        <p:txBody>
          <a:bodyPr wrap="square" lIns="0" tIns="0" rIns="0" bIns="0" rtlCol="0">
            <a:spAutoFit/>
          </a:bodyPr>
          <a:lstStyle/>
          <a:p>
            <a:pPr algn="ctr"/>
            <a:r>
              <a:rPr lang="en-GB" sz="735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727345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F79E9468-B625-F928-43C0-2811C8054F73}"/>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555430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AB5CF3AB-E5D3-197E-7AEB-C92DBFE8AF5C}"/>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237604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786C365C-AF90-031A-01B2-ED031477CA2C}"/>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095409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BAEDF9A0-CFE2-CABD-D62E-4FED2504A827}"/>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545062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4"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4" y="1962869"/>
            <a:ext cx="11090275" cy="3809283"/>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6"/>
            <a:ext cx="7243376" cy="365125"/>
          </a:xfrm>
          <a:prstGeom prst="rect">
            <a:avLst/>
          </a:prstGeom>
        </p:spPr>
        <p:txBody>
          <a:bodyPr vert="horz" lIns="0" tIns="0" rIns="0" bIns="0" rtlCol="0" anchor="b"/>
          <a:lstStyle>
            <a:lvl1pPr algn="l">
              <a:defRPr sz="750">
                <a:solidFill>
                  <a:schemeClr val="tx2"/>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6"/>
            <a:ext cx="856875" cy="365125"/>
          </a:xfrm>
          <a:prstGeom prst="rect">
            <a:avLst/>
          </a:prstGeom>
        </p:spPr>
        <p:txBody>
          <a:bodyPr vert="horz" lIns="0" tIns="0" rIns="0" bIns="0" rtlCol="0" anchor="b"/>
          <a:lstStyle>
            <a:lvl1pPr algn="r">
              <a:defRPr sz="750">
                <a:solidFill>
                  <a:schemeClr val="tx2"/>
                </a:solidFill>
              </a:defRPr>
            </a:lvl1pPr>
          </a:lstStyle>
          <a:p>
            <a:fld id="{9D4704D4-DAEA-4D4A-A9DC-4373E3AC7101}" type="slidenum">
              <a:rPr lang="en-GB" smtClean="0"/>
              <a:pPr/>
              <a:t>‹#›</a:t>
            </a:fld>
            <a:endParaRPr lang="en-GB" dirty="0"/>
          </a:p>
        </p:txBody>
      </p:sp>
      <p:sp>
        <p:nvSpPr>
          <p:cNvPr id="44" name="Freeform: Shape 43">
            <a:extLst>
              <a:ext uri="{FF2B5EF4-FFF2-40B4-BE49-F238E27FC236}">
                <a16:creationId xmlns:a16="http://schemas.microsoft.com/office/drawing/2014/main" id="{1765FA79-FB6D-08F9-0986-9112710905C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8" name="Graphic 6">
            <a:extLst>
              <a:ext uri="{FF2B5EF4-FFF2-40B4-BE49-F238E27FC236}">
                <a16:creationId xmlns:a16="http://schemas.microsoft.com/office/drawing/2014/main" id="{0700CE48-E1E7-5CF9-BA31-5A3DF3CD0F07}"/>
              </a:ext>
            </a:extLst>
          </p:cNvPr>
          <p:cNvGrpSpPr/>
          <p:nvPr/>
        </p:nvGrpSpPr>
        <p:grpSpPr>
          <a:xfrm>
            <a:off x="550863" y="6145833"/>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272766474"/>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39"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 id="2147483723" r:id="rId42"/>
    <p:sldLayoutId id="2147483724" r:id="rId43"/>
    <p:sldLayoutId id="2147483725" r:id="rId44"/>
    <p:sldLayoutId id="2147483726" r:id="rId45"/>
    <p:sldLayoutId id="2147483727" r:id="rId46"/>
    <p:sldLayoutId id="2147483728" r:id="rId47"/>
    <p:sldLayoutId id="2147483729" r:id="rId48"/>
    <p:sldLayoutId id="2147483730" r:id="rId49"/>
    <p:sldLayoutId id="2147483731" r:id="rId50"/>
    <p:sldLayoutId id="2147483732" r:id="rId51"/>
    <p:sldLayoutId id="2147483733" r:id="rId52"/>
    <p:sldLayoutId id="2147483734" r:id="rId53"/>
    <p:sldLayoutId id="2147483735" r:id="rId54"/>
    <p:sldLayoutId id="2147483736" r:id="rId55"/>
    <p:sldLayoutId id="2147483737" r:id="rId56"/>
    <p:sldLayoutId id="2147483738" r:id="rId5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100000"/>
        </a:lnSpc>
        <a:spcBef>
          <a:spcPct val="0"/>
        </a:spcBef>
        <a:buNone/>
        <a:defRPr sz="2700" kern="1200">
          <a:solidFill>
            <a:schemeClr val="tx2"/>
          </a:solidFill>
          <a:latin typeface="+mj-lt"/>
          <a:ea typeface="+mj-ea"/>
          <a:cs typeface="+mj-cs"/>
        </a:defRPr>
      </a:lvl1pPr>
    </p:titleStyle>
    <p:bodyStyle>
      <a:lvl1pPr marL="0" indent="0" algn="l" defTabSz="685800" rtl="0" eaLnBrk="1" latinLnBrk="0" hangingPunct="1">
        <a:lnSpc>
          <a:spcPct val="110000"/>
        </a:lnSpc>
        <a:spcBef>
          <a:spcPts val="450"/>
        </a:spcBef>
        <a:spcAft>
          <a:spcPts val="450"/>
        </a:spcAft>
        <a:buFont typeface="Arial" panose="020B0604020202020204" pitchFamily="34" charset="0"/>
        <a:buNone/>
        <a:defRPr sz="1800" b="1" kern="1200">
          <a:solidFill>
            <a:schemeClr val="tx2"/>
          </a:solidFill>
          <a:latin typeface="+mn-lt"/>
          <a:ea typeface="+mn-ea"/>
          <a:cs typeface="+mn-cs"/>
        </a:defRPr>
      </a:lvl1pPr>
      <a:lvl2pPr marL="0" indent="0" algn="l" defTabSz="685800" rtl="0" eaLnBrk="1" latinLnBrk="0" hangingPunct="1">
        <a:lnSpc>
          <a:spcPct val="110000"/>
        </a:lnSpc>
        <a:spcBef>
          <a:spcPts val="450"/>
        </a:spcBef>
        <a:spcAft>
          <a:spcPts val="6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685800" rtl="0" eaLnBrk="1" latinLnBrk="0" hangingPunct="1">
        <a:lnSpc>
          <a:spcPct val="110000"/>
        </a:lnSpc>
        <a:spcBef>
          <a:spcPts val="150"/>
        </a:spcBef>
        <a:spcAft>
          <a:spcPts val="150"/>
        </a:spcAft>
        <a:buFont typeface="Arial" panose="020B0604020202020204" pitchFamily="34" charset="0"/>
        <a:buNone/>
        <a:defRPr sz="1400" kern="1200">
          <a:solidFill>
            <a:schemeClr val="tx1"/>
          </a:solidFill>
          <a:latin typeface="+mn-lt"/>
          <a:ea typeface="+mn-ea"/>
          <a:cs typeface="+mn-cs"/>
        </a:defRPr>
      </a:lvl3pPr>
      <a:lvl4pPr marL="13454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4pPr>
      <a:lvl5pPr marL="26908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5pPr>
      <a:lvl6pPr marL="402431" indent="-133350" algn="l" defTabSz="685800" rtl="0" eaLnBrk="1" latinLnBrk="0" hangingPunct="1">
        <a:lnSpc>
          <a:spcPct val="110000"/>
        </a:lnSpc>
        <a:spcBef>
          <a:spcPts val="150"/>
        </a:spcBef>
        <a:spcAft>
          <a:spcPts val="150"/>
        </a:spcAft>
        <a:buFont typeface="Source Sans Pro" panose="020B0503030403020204" pitchFamily="34" charset="0"/>
        <a:buChar char="–"/>
        <a:defRPr sz="9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userDrawn="1">
          <p15:clr>
            <a:srgbClr val="F26B43"/>
          </p15:clr>
        </p15:guide>
        <p15:guide id="2" pos="463" userDrawn="1">
          <p15:clr>
            <a:srgbClr val="F26B43"/>
          </p15:clr>
        </p15:guide>
        <p15:guide id="3" pos="9777"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3.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Spotlight on GCSE English Language</a:t>
            </a:r>
            <a:br>
              <a:rPr lang="en-GB" dirty="0"/>
            </a:br>
            <a:r>
              <a:rPr lang="en-GB" dirty="0"/>
              <a:t>Paper 1, Question 4</a:t>
            </a:r>
          </a:p>
        </p:txBody>
      </p:sp>
      <p:sp>
        <p:nvSpPr>
          <p:cNvPr id="4" name="Text Placeholder 3">
            <a:extLst>
              <a:ext uri="{FF2B5EF4-FFF2-40B4-BE49-F238E27FC236}">
                <a16:creationId xmlns:a16="http://schemas.microsoft.com/office/drawing/2014/main" id="{32C2DEA7-62F4-44D1-AE55-2DCE8AF5961E}"/>
              </a:ext>
            </a:extLst>
          </p:cNvPr>
          <p:cNvSpPr>
            <a:spLocks noGrp="1"/>
          </p:cNvSpPr>
          <p:nvPr>
            <p:ph type="body" idx="1"/>
          </p:nvPr>
        </p:nvSpPr>
        <p:spPr/>
        <p:txBody>
          <a:bodyPr/>
          <a:lstStyle/>
          <a:p>
            <a:r>
              <a:rPr lang="en-GB" dirty="0"/>
              <a:t>Created in conjunction with Jonny Kay</a:t>
            </a:r>
          </a:p>
          <a:p>
            <a:endParaRPr lang="en-GB" dirty="0"/>
          </a:p>
        </p:txBody>
      </p:sp>
    </p:spTree>
    <p:extLst>
      <p:ext uri="{BB962C8B-B14F-4D97-AF65-F5344CB8AC3E}">
        <p14:creationId xmlns:p14="http://schemas.microsoft.com/office/powerpoint/2010/main" val="315233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A4D062-5E3F-4712-8765-7F3DA9E98D7F}"/>
              </a:ext>
            </a:extLst>
          </p:cNvPr>
          <p:cNvSpPr>
            <a:spLocks noGrp="1"/>
          </p:cNvSpPr>
          <p:nvPr>
            <p:ph idx="1"/>
          </p:nvPr>
        </p:nvSpPr>
        <p:spPr/>
        <p:txBody>
          <a:bodyPr/>
          <a:lstStyle/>
          <a:p>
            <a:pPr marL="0" indent="0" algn="ctr"/>
            <a:endParaRPr lang="en-GB" dirty="0"/>
          </a:p>
          <a:p>
            <a:pPr marL="0" indent="0" algn="ctr"/>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fontScale="90000"/>
          </a:bodyPr>
          <a:lstStyle/>
          <a:p>
            <a:r>
              <a:rPr lang="en-GB"/>
              <a:t>Analysis of the question</a:t>
            </a:r>
            <a:br>
              <a:rPr lang="en-GB"/>
            </a:br>
            <a:br>
              <a:rPr lang="en-GB"/>
            </a:br>
            <a:endParaRPr lang="en-GB" dirty="0"/>
          </a:p>
        </p:txBody>
      </p:sp>
      <p:sp>
        <p:nvSpPr>
          <p:cNvPr id="9" name="Rectangle 8">
            <a:extLst>
              <a:ext uri="{FF2B5EF4-FFF2-40B4-BE49-F238E27FC236}">
                <a16:creationId xmlns:a16="http://schemas.microsoft.com/office/drawing/2014/main" id="{2E5284BB-99F2-4D1B-88C0-22131B201481}"/>
              </a:ext>
            </a:extLst>
          </p:cNvPr>
          <p:cNvSpPr/>
          <p:nvPr/>
        </p:nvSpPr>
        <p:spPr>
          <a:xfrm>
            <a:off x="7525306" y="1145440"/>
            <a:ext cx="2758565" cy="916821"/>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Remember to only focus on the relevant part of the text</a:t>
            </a:r>
          </a:p>
        </p:txBody>
      </p:sp>
      <p:sp>
        <p:nvSpPr>
          <p:cNvPr id="10" name="Rectangle 9">
            <a:extLst>
              <a:ext uri="{FF2B5EF4-FFF2-40B4-BE49-F238E27FC236}">
                <a16:creationId xmlns:a16="http://schemas.microsoft.com/office/drawing/2014/main" id="{744F6802-FE48-4D18-A5D8-19BE4EC52B7A}"/>
              </a:ext>
            </a:extLst>
          </p:cNvPr>
          <p:cNvSpPr/>
          <p:nvPr/>
        </p:nvSpPr>
        <p:spPr>
          <a:xfrm>
            <a:off x="1817138" y="1226219"/>
            <a:ext cx="2360645" cy="918724"/>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The question will always have a statement for you to agree/disagree with</a:t>
            </a:r>
          </a:p>
        </p:txBody>
      </p:sp>
      <p:sp>
        <p:nvSpPr>
          <p:cNvPr id="12" name="Rectangle 11">
            <a:extLst>
              <a:ext uri="{FF2B5EF4-FFF2-40B4-BE49-F238E27FC236}">
                <a16:creationId xmlns:a16="http://schemas.microsoft.com/office/drawing/2014/main" id="{D36E6EDA-9F8D-4937-A25A-58B021301029}"/>
              </a:ext>
            </a:extLst>
          </p:cNvPr>
          <p:cNvSpPr/>
          <p:nvPr/>
        </p:nvSpPr>
        <p:spPr>
          <a:xfrm>
            <a:off x="1817139" y="2679389"/>
            <a:ext cx="2360645" cy="782270"/>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The statement will be split into </a:t>
            </a:r>
            <a:r>
              <a:rPr lang="en-GB" sz="1400" dirty="0">
                <a:solidFill>
                  <a:srgbClr val="DC7D28"/>
                </a:solidFill>
              </a:rPr>
              <a:t>two</a:t>
            </a:r>
            <a:r>
              <a:rPr lang="en-GB" sz="1400" dirty="0">
                <a:solidFill>
                  <a:schemeClr val="tx1"/>
                </a:solidFill>
              </a:rPr>
              <a:t> </a:t>
            </a:r>
            <a:r>
              <a:rPr lang="en-GB" sz="1400" dirty="0">
                <a:solidFill>
                  <a:srgbClr val="4B9646"/>
                </a:solidFill>
              </a:rPr>
              <a:t>parts</a:t>
            </a:r>
          </a:p>
        </p:txBody>
      </p:sp>
      <p:cxnSp>
        <p:nvCxnSpPr>
          <p:cNvPr id="13" name="Straight Arrow Connector 12">
            <a:extLst>
              <a:ext uri="{FF2B5EF4-FFF2-40B4-BE49-F238E27FC236}">
                <a16:creationId xmlns:a16="http://schemas.microsoft.com/office/drawing/2014/main" id="{B944CC3B-CA3C-435E-91EE-659588626F16}"/>
              </a:ext>
            </a:extLst>
          </p:cNvPr>
          <p:cNvCxnSpPr>
            <a:cxnSpLocks/>
          </p:cNvCxnSpPr>
          <p:nvPr/>
        </p:nvCxnSpPr>
        <p:spPr>
          <a:xfrm flipV="1">
            <a:off x="4177784" y="3070524"/>
            <a:ext cx="994939" cy="74766"/>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94EEB9E-DEFC-4C50-A38D-645ECC065BBE}"/>
              </a:ext>
            </a:extLst>
          </p:cNvPr>
          <p:cNvSpPr txBox="1"/>
          <p:nvPr/>
        </p:nvSpPr>
        <p:spPr>
          <a:xfrm>
            <a:off x="5638800" y="2974020"/>
            <a:ext cx="914400" cy="123111"/>
          </a:xfrm>
          <a:prstGeom prst="rect">
            <a:avLst/>
          </a:prstGeom>
          <a:noFill/>
        </p:spPr>
        <p:txBody>
          <a:bodyPr wrap="square" lIns="0" tIns="0" rIns="0" bIns="0" rtlCol="0">
            <a:spAutoFit/>
          </a:bodyPr>
          <a:lstStyle/>
          <a:p>
            <a:endParaRPr lang="en-GB" sz="800" dirty="0"/>
          </a:p>
        </p:txBody>
      </p:sp>
      <p:sp>
        <p:nvSpPr>
          <p:cNvPr id="15" name="TextBox 14">
            <a:extLst>
              <a:ext uri="{FF2B5EF4-FFF2-40B4-BE49-F238E27FC236}">
                <a16:creationId xmlns:a16="http://schemas.microsoft.com/office/drawing/2014/main" id="{4E87B625-E129-4027-9B67-EF2DE6F5ACB9}"/>
              </a:ext>
            </a:extLst>
          </p:cNvPr>
          <p:cNvSpPr txBox="1"/>
          <p:nvPr/>
        </p:nvSpPr>
        <p:spPr>
          <a:xfrm>
            <a:off x="5638800" y="2974020"/>
            <a:ext cx="914400" cy="123111"/>
          </a:xfrm>
          <a:prstGeom prst="rect">
            <a:avLst/>
          </a:prstGeom>
          <a:noFill/>
        </p:spPr>
        <p:txBody>
          <a:bodyPr wrap="square" lIns="0" tIns="0" rIns="0" bIns="0" rtlCol="0">
            <a:spAutoFit/>
          </a:bodyPr>
          <a:lstStyle/>
          <a:p>
            <a:endParaRPr lang="en-GB" sz="800" dirty="0"/>
          </a:p>
        </p:txBody>
      </p:sp>
      <p:sp>
        <p:nvSpPr>
          <p:cNvPr id="16" name="TextBox 15">
            <a:extLst>
              <a:ext uri="{FF2B5EF4-FFF2-40B4-BE49-F238E27FC236}">
                <a16:creationId xmlns:a16="http://schemas.microsoft.com/office/drawing/2014/main" id="{F8A339A6-2659-49EA-BE08-EEFC697729AD}"/>
              </a:ext>
            </a:extLst>
          </p:cNvPr>
          <p:cNvSpPr txBox="1"/>
          <p:nvPr/>
        </p:nvSpPr>
        <p:spPr>
          <a:xfrm>
            <a:off x="3693820" y="5025533"/>
            <a:ext cx="5021094" cy="1231106"/>
          </a:xfrm>
          <a:prstGeom prst="rect">
            <a:avLst/>
          </a:prstGeom>
          <a:noFill/>
        </p:spPr>
        <p:txBody>
          <a:bodyPr wrap="square" lIns="0" tIns="0" rIns="0" bIns="0" rtlCol="0">
            <a:spAutoFit/>
          </a:bodyPr>
          <a:lstStyle/>
          <a:p>
            <a:r>
              <a:rPr lang="en-GB" sz="1600" dirty="0"/>
              <a:t>In your answer you could:</a:t>
            </a:r>
          </a:p>
          <a:p>
            <a:pPr marL="285750" indent="-285750">
              <a:buFont typeface="Arial" panose="020B0604020202020204" pitchFamily="34" charset="0"/>
              <a:buChar char="•"/>
            </a:pPr>
            <a:r>
              <a:rPr lang="en-GB" sz="1600" dirty="0"/>
              <a:t>Consider your own impressions of Eckels’ reaction to the Tyrannosaurus Rex </a:t>
            </a:r>
          </a:p>
          <a:p>
            <a:pPr marL="285750" indent="-285750">
              <a:buFont typeface="Arial" panose="020B0604020202020204" pitchFamily="34" charset="0"/>
              <a:buChar char="•"/>
            </a:pPr>
            <a:r>
              <a:rPr lang="en-GB" sz="1600" dirty="0"/>
              <a:t>Evaluate how the writer describes the Monster</a:t>
            </a:r>
          </a:p>
          <a:p>
            <a:pPr marL="285750" indent="-285750">
              <a:buFont typeface="Arial" panose="020B0604020202020204" pitchFamily="34" charset="0"/>
              <a:buChar char="•"/>
            </a:pPr>
            <a:r>
              <a:rPr lang="en-GB" sz="1600" dirty="0"/>
              <a:t>Support your response with references to both texts</a:t>
            </a:r>
          </a:p>
        </p:txBody>
      </p:sp>
      <p:sp>
        <p:nvSpPr>
          <p:cNvPr id="17" name="Rectangle 16">
            <a:extLst>
              <a:ext uri="{FF2B5EF4-FFF2-40B4-BE49-F238E27FC236}">
                <a16:creationId xmlns:a16="http://schemas.microsoft.com/office/drawing/2014/main" id="{AECDE7B1-A128-4AB2-9E89-55EDA2E74057}"/>
              </a:ext>
            </a:extLst>
          </p:cNvPr>
          <p:cNvSpPr/>
          <p:nvPr/>
        </p:nvSpPr>
        <p:spPr>
          <a:xfrm>
            <a:off x="7923226" y="2804387"/>
            <a:ext cx="2360645" cy="730792"/>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Read this as ‘You </a:t>
            </a:r>
            <a:r>
              <a:rPr lang="en-GB" sz="1400" b="1" dirty="0">
                <a:solidFill>
                  <a:schemeClr val="tx1"/>
                </a:solidFill>
              </a:rPr>
              <a:t>should</a:t>
            </a:r>
            <a:r>
              <a:rPr lang="en-GB" sz="1400" dirty="0">
                <a:solidFill>
                  <a:schemeClr val="tx1"/>
                </a:solidFill>
              </a:rPr>
              <a:t>:’</a:t>
            </a:r>
            <a:endParaRPr lang="en-GB" sz="1400" b="1" i="1" u="sng" dirty="0">
              <a:solidFill>
                <a:schemeClr val="tx1"/>
              </a:solidFill>
            </a:endParaRPr>
          </a:p>
        </p:txBody>
      </p:sp>
      <p:cxnSp>
        <p:nvCxnSpPr>
          <p:cNvPr id="18" name="Straight Arrow Connector 17">
            <a:extLst>
              <a:ext uri="{FF2B5EF4-FFF2-40B4-BE49-F238E27FC236}">
                <a16:creationId xmlns:a16="http://schemas.microsoft.com/office/drawing/2014/main" id="{82EDFC1A-876D-444E-8F5D-4F539F00232A}"/>
              </a:ext>
            </a:extLst>
          </p:cNvPr>
          <p:cNvCxnSpPr>
            <a:cxnSpLocks/>
          </p:cNvCxnSpPr>
          <p:nvPr/>
        </p:nvCxnSpPr>
        <p:spPr>
          <a:xfrm flipH="1">
            <a:off x="5898475" y="3474621"/>
            <a:ext cx="2024751" cy="1518478"/>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6782A3BB-424E-4BFC-A218-B146026C6BFF}"/>
              </a:ext>
            </a:extLst>
          </p:cNvPr>
          <p:cNvSpPr/>
          <p:nvPr/>
        </p:nvSpPr>
        <p:spPr>
          <a:xfrm>
            <a:off x="7682782" y="3915293"/>
            <a:ext cx="2601089" cy="779534"/>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Is Eckles right to panic?</a:t>
            </a:r>
            <a:endParaRPr lang="en-GB" sz="1400" b="1" i="1" u="sng" dirty="0">
              <a:solidFill>
                <a:schemeClr val="tx1"/>
              </a:solidFill>
            </a:endParaRPr>
          </a:p>
        </p:txBody>
      </p:sp>
      <p:cxnSp>
        <p:nvCxnSpPr>
          <p:cNvPr id="24" name="Straight Arrow Connector 23">
            <a:extLst>
              <a:ext uri="{FF2B5EF4-FFF2-40B4-BE49-F238E27FC236}">
                <a16:creationId xmlns:a16="http://schemas.microsoft.com/office/drawing/2014/main" id="{6931DB61-F5D9-4A90-9A71-54B75EB11821}"/>
              </a:ext>
            </a:extLst>
          </p:cNvPr>
          <p:cNvCxnSpPr>
            <a:cxnSpLocks/>
          </p:cNvCxnSpPr>
          <p:nvPr/>
        </p:nvCxnSpPr>
        <p:spPr>
          <a:xfrm flipH="1">
            <a:off x="8060995" y="4724830"/>
            <a:ext cx="636164" cy="542505"/>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377AB20-0DB7-4F5E-996C-A1515F5083A3}"/>
              </a:ext>
            </a:extLst>
          </p:cNvPr>
          <p:cNvSpPr/>
          <p:nvPr/>
        </p:nvSpPr>
        <p:spPr>
          <a:xfrm>
            <a:off x="1644898" y="3626135"/>
            <a:ext cx="2532885" cy="1281277"/>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How do you know? What features/techniques does the author use to make you think this?</a:t>
            </a:r>
            <a:endParaRPr lang="en-GB" sz="1400" b="1" i="1" u="sng" dirty="0">
              <a:solidFill>
                <a:schemeClr val="tx1"/>
              </a:solidFill>
            </a:endParaRPr>
          </a:p>
        </p:txBody>
      </p:sp>
      <p:cxnSp>
        <p:nvCxnSpPr>
          <p:cNvPr id="27" name="Straight Connector 26">
            <a:extLst>
              <a:ext uri="{FF2B5EF4-FFF2-40B4-BE49-F238E27FC236}">
                <a16:creationId xmlns:a16="http://schemas.microsoft.com/office/drawing/2014/main" id="{86D29C37-2C36-4F46-B04E-F776CF089F7C}"/>
              </a:ext>
            </a:extLst>
          </p:cNvPr>
          <p:cNvCxnSpPr>
            <a:cxnSpLocks/>
          </p:cNvCxnSpPr>
          <p:nvPr/>
        </p:nvCxnSpPr>
        <p:spPr>
          <a:xfrm>
            <a:off x="2454604" y="4942851"/>
            <a:ext cx="1155648" cy="1086701"/>
          </a:xfrm>
          <a:prstGeom prst="line">
            <a:avLst/>
          </a:prstGeom>
          <a:ln w="34925">
            <a:solidFill>
              <a:srgbClr val="4B4B4B"/>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189950C-E69F-4067-A947-49F2F4FC2B01}"/>
              </a:ext>
            </a:extLst>
          </p:cNvPr>
          <p:cNvCxnSpPr>
            <a:cxnSpLocks/>
          </p:cNvCxnSpPr>
          <p:nvPr/>
        </p:nvCxnSpPr>
        <p:spPr>
          <a:xfrm>
            <a:off x="3610252" y="6029551"/>
            <a:ext cx="4740676" cy="0"/>
          </a:xfrm>
          <a:prstGeom prst="line">
            <a:avLst/>
          </a:prstGeom>
          <a:ln w="34925">
            <a:solidFill>
              <a:srgbClr val="4B4B4B"/>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BCE21E2A-74B1-4F15-BCBF-90E9A6455F1D}"/>
              </a:ext>
            </a:extLst>
          </p:cNvPr>
          <p:cNvSpPr/>
          <p:nvPr/>
        </p:nvSpPr>
        <p:spPr>
          <a:xfrm>
            <a:off x="8852684" y="5025534"/>
            <a:ext cx="1431186" cy="75084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Use quotations to evidence your ideas</a:t>
            </a:r>
          </a:p>
        </p:txBody>
      </p:sp>
      <p:sp>
        <p:nvSpPr>
          <p:cNvPr id="25" name="Content Placeholder 2">
            <a:extLst>
              <a:ext uri="{FF2B5EF4-FFF2-40B4-BE49-F238E27FC236}">
                <a16:creationId xmlns:a16="http://schemas.microsoft.com/office/drawing/2014/main" id="{1BBD9D21-3E2D-4B79-BE70-754CB040B9B2}"/>
              </a:ext>
            </a:extLst>
          </p:cNvPr>
          <p:cNvSpPr txBox="1">
            <a:spLocks/>
          </p:cNvSpPr>
          <p:nvPr/>
        </p:nvSpPr>
        <p:spPr>
          <a:xfrm>
            <a:off x="5243747" y="1258387"/>
            <a:ext cx="2022534" cy="2612572"/>
          </a:xfrm>
          <a:prstGeom prst="rect">
            <a:avLst/>
          </a:prstGeom>
        </p:spPr>
        <p:txBody>
          <a:bodyPr vert="horz" lIns="0" tIns="0" rIns="91440" bIns="0" rtlCol="0">
            <a:normAutofit/>
          </a:bodyPr>
          <a:lstStyle>
            <a:lvl1pPr marL="360000" indent="-360000" algn="l" defTabSz="457200" rtl="0" eaLnBrk="1" latinLnBrk="0" hangingPunct="1">
              <a:lnSpc>
                <a:spcPct val="100000"/>
              </a:lnSpc>
              <a:spcBef>
                <a:spcPts val="400"/>
              </a:spcBef>
              <a:buClr>
                <a:srgbClr val="4B4B4B"/>
              </a:buClr>
              <a:buFont typeface="Arial"/>
              <a:buChar char="•"/>
              <a:defRPr sz="1800" kern="1200">
                <a:solidFill>
                  <a:schemeClr val="tx1"/>
                </a:solidFill>
                <a:latin typeface="+mn-lt"/>
                <a:ea typeface="+mn-ea"/>
                <a:cs typeface="+mn-cs"/>
              </a:defRPr>
            </a:lvl1pPr>
            <a:lvl2pPr marL="72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2pPr>
            <a:lvl3pPr marL="108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3pPr>
            <a:lvl4pPr marL="144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4pPr>
            <a:lvl5pPr marL="180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8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dirty="0">
                <a:solidFill>
                  <a:srgbClr val="000000"/>
                </a:solidFill>
              </a:rPr>
              <a:t>A student said, ‘This part of the story, where the men encounter the Tyrannosaurus Rex, </a:t>
            </a:r>
            <a:r>
              <a:rPr lang="en-GB" dirty="0">
                <a:solidFill>
                  <a:srgbClr val="DC7D28"/>
                </a:solidFill>
              </a:rPr>
              <a:t>shows Eckels is right to panic</a:t>
            </a:r>
            <a:r>
              <a:rPr lang="en-GB" dirty="0">
                <a:solidFill>
                  <a:srgbClr val="000000"/>
                </a:solidFill>
              </a:rPr>
              <a:t>. </a:t>
            </a:r>
            <a:r>
              <a:rPr lang="en-GB" dirty="0">
                <a:solidFill>
                  <a:srgbClr val="4B9646"/>
                </a:solidFill>
              </a:rPr>
              <a:t>The Monster is terrifying</a:t>
            </a:r>
            <a:r>
              <a:rPr lang="en-GB" dirty="0">
                <a:solidFill>
                  <a:srgbClr val="000000"/>
                </a:solidFill>
              </a:rPr>
              <a:t>!’</a:t>
            </a:r>
          </a:p>
        </p:txBody>
      </p:sp>
      <p:cxnSp>
        <p:nvCxnSpPr>
          <p:cNvPr id="28" name="Straight Arrow Connector 27">
            <a:extLst>
              <a:ext uri="{FF2B5EF4-FFF2-40B4-BE49-F238E27FC236}">
                <a16:creationId xmlns:a16="http://schemas.microsoft.com/office/drawing/2014/main" id="{BEE718E9-7186-4F89-9C36-E72F1276F300}"/>
              </a:ext>
            </a:extLst>
          </p:cNvPr>
          <p:cNvCxnSpPr>
            <a:cxnSpLocks/>
          </p:cNvCxnSpPr>
          <p:nvPr/>
        </p:nvCxnSpPr>
        <p:spPr>
          <a:xfrm>
            <a:off x="4177784" y="3227974"/>
            <a:ext cx="994939" cy="201027"/>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0DB5C3D6-A250-4B9D-9E19-B0CDADDB9D98}"/>
              </a:ext>
            </a:extLst>
          </p:cNvPr>
          <p:cNvCxnSpPr>
            <a:cxnSpLocks/>
          </p:cNvCxnSpPr>
          <p:nvPr/>
        </p:nvCxnSpPr>
        <p:spPr>
          <a:xfrm flipH="1">
            <a:off x="6911958" y="1471505"/>
            <a:ext cx="613348" cy="214076"/>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533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7" grpId="0" animBg="1"/>
      <p:bldP spid="22" grpId="0" animBg="1"/>
      <p:bldP spid="26" grpId="0" animBg="1"/>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lstStyle/>
          <a:p>
            <a:pPr marL="285750" indent="-285750">
              <a:lnSpc>
                <a:spcPct val="200000"/>
              </a:lnSpc>
              <a:buFont typeface="Arial" panose="020B0604020202020204" pitchFamily="34" charset="0"/>
              <a:buChar char="•"/>
            </a:pPr>
            <a:r>
              <a:rPr lang="en-GB" dirty="0"/>
              <a:t>What are writer’s methods?</a:t>
            </a:r>
          </a:p>
          <a:p>
            <a:pPr marL="285750" indent="-285750">
              <a:lnSpc>
                <a:spcPct val="200000"/>
              </a:lnSpc>
              <a:buFont typeface="Arial" panose="020B0604020202020204" pitchFamily="34" charset="0"/>
              <a:buChar char="•"/>
            </a:pPr>
            <a:r>
              <a:rPr lang="en-GB" dirty="0"/>
              <a:t>Writer’s can use language features similes, metaphors etc or specific vocabulary.</a:t>
            </a:r>
          </a:p>
          <a:p>
            <a:pPr marL="285750" indent="-285750">
              <a:lnSpc>
                <a:spcPct val="200000"/>
              </a:lnSpc>
              <a:buFont typeface="Arial" panose="020B0604020202020204" pitchFamily="34" charset="0"/>
              <a:buChar char="•"/>
            </a:pPr>
            <a:r>
              <a:rPr lang="en-GB" dirty="0"/>
              <a:t>It can also mean the writer’s tone – the mood or emotion – or structural features such as the order of events or shifts in focus or pace.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b="1" dirty="0">
                <a:solidFill>
                  <a:schemeClr val="accent1"/>
                </a:solidFill>
              </a:rPr>
              <a:t>With a partner, annotate the extract we have just read and identify the writer’s methods (language and structural features, tone etc).</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t>Task</a:t>
            </a:r>
          </a:p>
        </p:txBody>
      </p:sp>
    </p:spTree>
    <p:extLst>
      <p:ext uri="{BB962C8B-B14F-4D97-AF65-F5344CB8AC3E}">
        <p14:creationId xmlns:p14="http://schemas.microsoft.com/office/powerpoint/2010/main" val="297106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lstStyle/>
          <a:p>
            <a:pPr marL="285750" indent="-285750">
              <a:lnSpc>
                <a:spcPct val="200000"/>
              </a:lnSpc>
              <a:buFont typeface="Arial" panose="020B0604020202020204" pitchFamily="34" charset="0"/>
              <a:buChar char="•"/>
            </a:pPr>
            <a:r>
              <a:rPr lang="en-GB" dirty="0"/>
              <a:t>Planning is a key part of your Question 4 response, but how can you plan?</a:t>
            </a:r>
          </a:p>
          <a:p>
            <a:pPr marL="285750" indent="-285750">
              <a:lnSpc>
                <a:spcPct val="200000"/>
              </a:lnSpc>
              <a:buFont typeface="Arial" panose="020B0604020202020204" pitchFamily="34" charset="0"/>
              <a:buChar char="•"/>
            </a:pPr>
            <a:r>
              <a:rPr lang="en-GB" dirty="0"/>
              <a:t>Let’s look at the question again, at an approach to answering the question and at strategies for planning.</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a:t>Task</a:t>
            </a:r>
            <a:endParaRPr lang="en-GB" dirty="0"/>
          </a:p>
        </p:txBody>
      </p:sp>
    </p:spTree>
    <p:extLst>
      <p:ext uri="{BB962C8B-B14F-4D97-AF65-F5344CB8AC3E}">
        <p14:creationId xmlns:p14="http://schemas.microsoft.com/office/powerpoint/2010/main" val="628105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p:txBody>
          <a:bodyPr>
            <a:normAutofit/>
          </a:bodyPr>
          <a:lstStyle/>
          <a:p>
            <a:pPr>
              <a:lnSpc>
                <a:spcPct val="220000"/>
              </a:lnSpc>
            </a:pPr>
            <a:r>
              <a:rPr lang="en-GB" dirty="0"/>
              <a:t>Focus this part of your answer on the second part of the source, from line 31 to the end. </a:t>
            </a:r>
          </a:p>
          <a:p>
            <a:pPr>
              <a:lnSpc>
                <a:spcPct val="120000"/>
              </a:lnSpc>
            </a:pPr>
            <a:r>
              <a:rPr lang="en-GB" dirty="0"/>
              <a:t>A student said, ‘This part of the story, where the men encounter the Tyrannosaurus Rex, shows Eckels is right to panic. The Monster is terrifying!’ </a:t>
            </a:r>
          </a:p>
          <a:p>
            <a:pPr>
              <a:lnSpc>
                <a:spcPct val="200000"/>
              </a:lnSpc>
            </a:pPr>
            <a:r>
              <a:rPr lang="en-GB" dirty="0"/>
              <a:t>To what extent do you agree? </a:t>
            </a:r>
          </a:p>
          <a:p>
            <a:pPr>
              <a:lnSpc>
                <a:spcPct val="200000"/>
              </a:lnSpc>
            </a:pPr>
            <a:r>
              <a:rPr lang="en-GB" dirty="0"/>
              <a:t>In your response, you could: </a:t>
            </a:r>
          </a:p>
          <a:p>
            <a:pPr marL="285750" lvl="2" indent="-285750">
              <a:buFont typeface="Arial" panose="020B0604020202020204" pitchFamily="34" charset="0"/>
              <a:buChar char="•"/>
            </a:pPr>
            <a:r>
              <a:rPr lang="en-GB" dirty="0"/>
              <a:t>consider your own impressions of Eckels’ reaction to the Tyrannosaurus Rex </a:t>
            </a:r>
          </a:p>
          <a:p>
            <a:pPr marL="285750" lvl="2" indent="-285750">
              <a:buFont typeface="Arial" panose="020B0604020202020204" pitchFamily="34" charset="0"/>
              <a:buChar char="•"/>
            </a:pPr>
            <a:r>
              <a:rPr lang="en-GB" dirty="0"/>
              <a:t>evaluate how the writer describes the Monster </a:t>
            </a:r>
          </a:p>
          <a:p>
            <a:pPr marL="285750" lvl="2" indent="-285750">
              <a:buFont typeface="Arial" panose="020B0604020202020204" pitchFamily="34" charset="0"/>
              <a:buChar char="•"/>
            </a:pPr>
            <a:r>
              <a:rPr lang="en-GB" dirty="0"/>
              <a:t>support your response with references to the text.</a:t>
            </a:r>
          </a:p>
          <a:p>
            <a:endParaRPr lang="en-GB" dirty="0"/>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t>Paper 1 Question 4</a:t>
            </a:r>
          </a:p>
        </p:txBody>
      </p:sp>
      <p:sp>
        <p:nvSpPr>
          <p:cNvPr id="9" name="TextBox 8">
            <a:extLst>
              <a:ext uri="{FF2B5EF4-FFF2-40B4-BE49-F238E27FC236}">
                <a16:creationId xmlns:a16="http://schemas.microsoft.com/office/drawing/2014/main" id="{FD1DF02A-190F-4C47-B1C7-B6F5F637F812}"/>
              </a:ext>
            </a:extLst>
          </p:cNvPr>
          <p:cNvSpPr txBox="1"/>
          <p:nvPr/>
        </p:nvSpPr>
        <p:spPr>
          <a:xfrm>
            <a:off x="10236200" y="5808959"/>
            <a:ext cx="1219200" cy="543739"/>
          </a:xfrm>
          <a:prstGeom prst="rect">
            <a:avLst/>
          </a:prstGeom>
          <a:noFill/>
        </p:spPr>
        <p:txBody>
          <a:bodyPr wrap="square" lIns="0" tIns="0" rIns="0" bIns="0" rtlCol="0">
            <a:spAutoFit/>
          </a:bodyPr>
          <a:lstStyle/>
          <a:p>
            <a:pPr>
              <a:spcBef>
                <a:spcPts val="200"/>
              </a:spcBef>
              <a:spcAft>
                <a:spcPts val="200"/>
              </a:spcAft>
            </a:pPr>
            <a:r>
              <a:rPr lang="en-GB" b="1" dirty="0"/>
              <a:t>[20 marks]</a:t>
            </a:r>
          </a:p>
          <a:p>
            <a:pPr marL="0" algn="l">
              <a:spcBef>
                <a:spcPts val="200"/>
              </a:spcBef>
              <a:spcAft>
                <a:spcPts val="200"/>
              </a:spcAft>
            </a:pPr>
            <a:endParaRPr lang="en-GB" sz="1400" dirty="0" err="1"/>
          </a:p>
        </p:txBody>
      </p:sp>
    </p:spTree>
    <p:extLst>
      <p:ext uri="{BB962C8B-B14F-4D97-AF65-F5344CB8AC3E}">
        <p14:creationId xmlns:p14="http://schemas.microsoft.com/office/powerpoint/2010/main" val="1473992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04DE356E-F3D5-449E-92A2-BBE3E9ABF44E}"/>
              </a:ext>
            </a:extLst>
          </p:cNvPr>
          <p:cNvSpPr>
            <a:spLocks noGrp="1"/>
          </p:cNvSpPr>
          <p:nvPr>
            <p:ph type="title"/>
          </p:nvPr>
        </p:nvSpPr>
        <p:spPr/>
        <p:txBody>
          <a:bodyPr/>
          <a:lstStyle/>
          <a:p>
            <a:r>
              <a:rPr lang="en-GB"/>
              <a:t>Evaluation – how can you answer this question?</a:t>
            </a:r>
            <a:endParaRPr lang="en-GB" dirty="0"/>
          </a:p>
        </p:txBody>
      </p:sp>
      <p:graphicFrame>
        <p:nvGraphicFramePr>
          <p:cNvPr id="30" name="Table 4">
            <a:extLst>
              <a:ext uri="{FF2B5EF4-FFF2-40B4-BE49-F238E27FC236}">
                <a16:creationId xmlns:a16="http://schemas.microsoft.com/office/drawing/2014/main" id="{0CD9B9C6-4844-4D8D-A310-CD85CF2C6052}"/>
              </a:ext>
            </a:extLst>
          </p:cNvPr>
          <p:cNvGraphicFramePr>
            <a:graphicFrameLocks/>
          </p:cNvGraphicFramePr>
          <p:nvPr>
            <p:extLst>
              <p:ext uri="{D42A27DB-BD31-4B8C-83A1-F6EECF244321}">
                <p14:modId xmlns:p14="http://schemas.microsoft.com/office/powerpoint/2010/main" val="614010220"/>
              </p:ext>
            </p:extLst>
          </p:nvPr>
        </p:nvGraphicFramePr>
        <p:xfrm>
          <a:off x="549132" y="1249730"/>
          <a:ext cx="7688375" cy="4654790"/>
        </p:xfrm>
        <a:graphic>
          <a:graphicData uri="http://schemas.openxmlformats.org/drawingml/2006/table">
            <a:tbl>
              <a:tblPr firstRow="1" bandRow="1">
                <a:tableStyleId>{5C22544A-7EE6-4342-B048-85BDC9FD1C3A}</a:tableStyleId>
              </a:tblPr>
              <a:tblGrid>
                <a:gridCol w="1624437">
                  <a:extLst>
                    <a:ext uri="{9D8B030D-6E8A-4147-A177-3AD203B41FA5}">
                      <a16:colId xmlns:a16="http://schemas.microsoft.com/office/drawing/2014/main" val="3570655310"/>
                    </a:ext>
                  </a:extLst>
                </a:gridCol>
                <a:gridCol w="6063938">
                  <a:extLst>
                    <a:ext uri="{9D8B030D-6E8A-4147-A177-3AD203B41FA5}">
                      <a16:colId xmlns:a16="http://schemas.microsoft.com/office/drawing/2014/main" val="1412010191"/>
                    </a:ext>
                  </a:extLst>
                </a:gridCol>
              </a:tblGrid>
              <a:tr h="316553">
                <a:tc>
                  <a:txBody>
                    <a:bodyPr/>
                    <a:lstStyle/>
                    <a:p>
                      <a:pPr marL="0" indent="0" algn="ctr">
                        <a:buNone/>
                      </a:pPr>
                      <a:r>
                        <a:rPr lang="en-GB" sz="1600" b="0"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600" b="0" dirty="0">
                          <a:solidFill>
                            <a:schemeClr val="bg1"/>
                          </a:solidFill>
                        </a:rPr>
                        <a:t>Detail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100155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rPr>
                        <a:t>What?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mn-lt"/>
                          <a:ea typeface="DengXian" panose="02010600030101010101" pitchFamily="2" charset="-122"/>
                          <a:cs typeface="Calibri" panose="020F0502020204030204" pitchFamily="34" charset="0"/>
                        </a:rPr>
                        <a:t>What is your answer? What do you think? What is your opinion?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559292">
                <a:tc>
                  <a:txBody>
                    <a:bodyPr/>
                    <a:lstStyle/>
                    <a:p>
                      <a:pPr algn="ctr"/>
                      <a:r>
                        <a:rPr lang="en-GB" sz="1800" b="1" dirty="0">
                          <a:solidFill>
                            <a:schemeClr val="tx1"/>
                          </a:solidFill>
                          <a:latin typeface="+mn-lt"/>
                        </a:rPr>
                        <a:t>How?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chemeClr val="tx1"/>
                          </a:solidFill>
                          <a:latin typeface="+mn-lt"/>
                        </a:rPr>
                        <a:t>What evidence can you find? What proves what you think? What methods does the writer use to make you think this? What in the text backs up what you have said/what you think?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758668">
                <a:tc>
                  <a:txBody>
                    <a:bodyPr/>
                    <a:lstStyle/>
                    <a:p>
                      <a:pPr algn="ctr"/>
                      <a:r>
                        <a:rPr lang="en-GB" sz="1800" b="1" dirty="0">
                          <a:solidFill>
                            <a:schemeClr val="tx1"/>
                          </a:solidFill>
                          <a:latin typeface="+mn-lt"/>
                        </a:rPr>
                        <a:t>Why?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chemeClr val="tx1"/>
                          </a:solidFill>
                          <a:latin typeface="+mn-lt"/>
                        </a:rPr>
                        <a:t>Why does your evidence support what you have said? Why did the writer use these specific methods? What impact does this have on the reader (what does it make them think/feel)? Why does it make us think/ feel this way?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9" name="Content Placeholder 2">
            <a:extLst>
              <a:ext uri="{FF2B5EF4-FFF2-40B4-BE49-F238E27FC236}">
                <a16:creationId xmlns:a16="http://schemas.microsoft.com/office/drawing/2014/main" id="{C8012B0D-03A6-4BCF-A304-DFF07822D84D}"/>
              </a:ext>
            </a:extLst>
          </p:cNvPr>
          <p:cNvSpPr>
            <a:spLocks noGrp="1"/>
          </p:cNvSpPr>
          <p:nvPr/>
        </p:nvSpPr>
        <p:spPr>
          <a:xfrm>
            <a:off x="8360538" y="3877781"/>
            <a:ext cx="3733272" cy="2090582"/>
          </a:xfrm>
          <a:prstGeom prst="rect">
            <a:avLst/>
          </a:prstGeom>
          <a:solidFill>
            <a:srgbClr val="D2C8E1"/>
          </a:solidFill>
          <a:ln>
            <a:solidFill>
              <a:schemeClr val="tx1"/>
            </a:solidFill>
          </a:ln>
        </p:spPr>
        <p:txBody>
          <a:bodyPr vert="horz" lIns="0" tIns="0" rIns="91440" bIns="0" rtlCol="0" anchor="ctr">
            <a:normAutofit/>
          </a:bodyPr>
          <a:lstStyle>
            <a:lvl1pPr marL="360000" indent="-360000" algn="l" defTabSz="457200" rtl="0" eaLnBrk="1" latinLnBrk="0" hangingPunct="1">
              <a:lnSpc>
                <a:spcPct val="100000"/>
              </a:lnSpc>
              <a:spcBef>
                <a:spcPts val="400"/>
              </a:spcBef>
              <a:buClr>
                <a:srgbClr val="4B4B4B"/>
              </a:buClr>
              <a:buFont typeface="Arial"/>
              <a:buChar char="•"/>
              <a:defRPr sz="1800" kern="1200">
                <a:solidFill>
                  <a:schemeClr val="tx1"/>
                </a:solidFill>
                <a:latin typeface="+mn-lt"/>
                <a:ea typeface="+mn-ea"/>
                <a:cs typeface="+mn-cs"/>
              </a:defRPr>
            </a:lvl1pPr>
            <a:lvl2pPr marL="72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2pPr>
            <a:lvl3pPr marL="108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3pPr>
            <a:lvl4pPr marL="144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4pPr>
            <a:lvl5pPr marL="1800000" indent="-360000" algn="l" defTabSz="457200" rtl="0" eaLnBrk="1" latinLnBrk="0" hangingPunct="1">
              <a:lnSpc>
                <a:spcPct val="100000"/>
              </a:lnSpc>
              <a:spcBef>
                <a:spcPts val="400"/>
              </a:spcBef>
              <a:buFont typeface="Arial" pitchFamily="34" charset="0"/>
              <a:buChar char="•"/>
              <a:defRPr sz="1800"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800"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buNone/>
            </a:pPr>
            <a:r>
              <a:rPr lang="en-GB" sz="2400" b="1" dirty="0"/>
              <a:t>So, how can we plan for this approach?</a:t>
            </a:r>
          </a:p>
        </p:txBody>
      </p:sp>
    </p:spTree>
    <p:extLst>
      <p:ext uri="{BB962C8B-B14F-4D97-AF65-F5344CB8AC3E}">
        <p14:creationId xmlns:p14="http://schemas.microsoft.com/office/powerpoint/2010/main" val="340418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4">
            <a:extLst>
              <a:ext uri="{FF2B5EF4-FFF2-40B4-BE49-F238E27FC236}">
                <a16:creationId xmlns:a16="http://schemas.microsoft.com/office/drawing/2014/main" id="{BD7DE144-40BB-42EF-B3E8-EBC40DD45E96}"/>
              </a:ext>
            </a:extLst>
          </p:cNvPr>
          <p:cNvGraphicFramePr>
            <a:graphicFrameLocks noGrp="1"/>
          </p:cNvGraphicFramePr>
          <p:nvPr>
            <p:ph idx="1"/>
            <p:extLst>
              <p:ext uri="{D42A27DB-BD31-4B8C-83A1-F6EECF244321}">
                <p14:modId xmlns:p14="http://schemas.microsoft.com/office/powerpoint/2010/main" val="1172868255"/>
              </p:ext>
            </p:extLst>
          </p:nvPr>
        </p:nvGraphicFramePr>
        <p:xfrm>
          <a:off x="550863" y="1962150"/>
          <a:ext cx="11089737" cy="4372106"/>
        </p:xfrm>
        <a:graphic>
          <a:graphicData uri="http://schemas.openxmlformats.org/drawingml/2006/table">
            <a:tbl>
              <a:tblPr firstRow="1" bandRow="1">
                <a:tableStyleId>{5C22544A-7EE6-4342-B048-85BDC9FD1C3A}</a:tableStyleId>
              </a:tblPr>
              <a:tblGrid>
                <a:gridCol w="2627728">
                  <a:extLst>
                    <a:ext uri="{9D8B030D-6E8A-4147-A177-3AD203B41FA5}">
                      <a16:colId xmlns:a16="http://schemas.microsoft.com/office/drawing/2014/main" val="3570655310"/>
                    </a:ext>
                  </a:extLst>
                </a:gridCol>
                <a:gridCol w="8462009">
                  <a:extLst>
                    <a:ext uri="{9D8B030D-6E8A-4147-A177-3AD203B41FA5}">
                      <a16:colId xmlns:a16="http://schemas.microsoft.com/office/drawing/2014/main" val="1412010191"/>
                    </a:ext>
                  </a:extLst>
                </a:gridCol>
              </a:tblGrid>
              <a:tr h="273820">
                <a:tc>
                  <a:txBody>
                    <a:bodyPr/>
                    <a:lstStyle/>
                    <a:p>
                      <a:pPr marL="0" indent="0" algn="ctr">
                        <a:buNone/>
                      </a:pPr>
                      <a:r>
                        <a:rPr lang="en-GB" sz="1400" b="0" dirty="0">
                          <a:solidFill>
                            <a:schemeClr val="bg1"/>
                          </a:solidFill>
                          <a:latin typeface="+mj-lt"/>
                        </a:rPr>
                        <a:t>Stage</a:t>
                      </a: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400" b="0" dirty="0">
                          <a:solidFill>
                            <a:schemeClr val="bg1"/>
                          </a:solidFill>
                          <a:latin typeface="+mj-lt"/>
                        </a:rPr>
                        <a:t>Text A</a:t>
                      </a: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5036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j-lt"/>
                        </a:rPr>
                        <a:t>What (opinion/ answer)?</a:t>
                      </a: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r>
                        <a:rPr lang="en-GB" sz="1400" dirty="0">
                          <a:solidFill>
                            <a:srgbClr val="000000"/>
                          </a:solidFill>
                          <a:effectLst/>
                          <a:latin typeface="+mj-lt"/>
                          <a:ea typeface="Calibri" panose="020F0502020204030204" pitchFamily="34" charset="0"/>
                          <a:cs typeface="Calibri" panose="020F0502020204030204" pitchFamily="34" charset="0"/>
                        </a:rPr>
                        <a:t>Agree – Eckles right to panic; monster is terrifying</a:t>
                      </a: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765386">
                <a:tc>
                  <a:txBody>
                    <a:bodyPr/>
                    <a:lstStyle/>
                    <a:p>
                      <a:pPr algn="ctr"/>
                      <a:r>
                        <a:rPr lang="en-GB" sz="1400" b="1" dirty="0">
                          <a:solidFill>
                            <a:schemeClr val="tx1"/>
                          </a:solidFill>
                          <a:latin typeface="+mj-lt"/>
                        </a:rPr>
                        <a:t>How (evidence, writer’s methods and what it is saying)?</a:t>
                      </a:r>
                    </a:p>
                    <a:p>
                      <a:pPr algn="ctr"/>
                      <a:endParaRPr lang="en-GB" sz="1400" b="1" dirty="0">
                        <a:solidFill>
                          <a:schemeClr val="tx1"/>
                        </a:solidFill>
                        <a:latin typeface="+mj-lt"/>
                      </a:endParaRPr>
                    </a:p>
                    <a:p>
                      <a:pPr algn="ctr"/>
                      <a:r>
                        <a:rPr lang="en-GB" sz="1400" b="1" i="0" dirty="0">
                          <a:solidFill>
                            <a:schemeClr val="tx1"/>
                          </a:solidFill>
                          <a:latin typeface="+mj-lt"/>
                        </a:rPr>
                        <a:t>You don’t have to copy the quote! Just underline/ highlight it!</a:t>
                      </a: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Defence against the T-Rex; ‘rifle in his hands seemed </a:t>
                      </a:r>
                      <a:r>
                        <a:rPr lang="en-GB" sz="1400" b="1" dirty="0">
                          <a:solidFill>
                            <a:schemeClr val="tx1"/>
                          </a:solidFill>
                          <a:latin typeface="+mj-lt"/>
                        </a:rPr>
                        <a:t>like a toy gun</a:t>
                      </a:r>
                      <a:r>
                        <a:rPr lang="en-GB" sz="1400" b="0" dirty="0">
                          <a:solidFill>
                            <a:schemeClr val="tx1"/>
                          </a:solidFill>
                          <a:latin typeface="+mj-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Writer’s methods: </a:t>
                      </a:r>
                      <a:r>
                        <a:rPr lang="en-GB" sz="1400" b="0" dirty="0" err="1">
                          <a:solidFill>
                            <a:schemeClr val="tx1"/>
                          </a:solidFill>
                          <a:latin typeface="+mj-lt"/>
                        </a:rPr>
                        <a:t>similie</a:t>
                      </a: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The gun is useless against the T-Rex because it is so strong.</a:t>
                      </a:r>
                      <a:endParaRPr lang="en-GB" sz="1400" b="1"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615537">
                <a:tc>
                  <a:txBody>
                    <a:bodyPr/>
                    <a:lstStyle/>
                    <a:p>
                      <a:pPr algn="ctr"/>
                      <a:r>
                        <a:rPr lang="en-GB" sz="1400" b="1" dirty="0">
                          <a:solidFill>
                            <a:schemeClr val="tx1"/>
                          </a:solidFill>
                          <a:latin typeface="+mj-lt"/>
                        </a:rPr>
                        <a:t>Why (why does this prove your answer)?</a:t>
                      </a: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Toy – not of any use; the T-Rex can easily beat them – could play with them, like they are toys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Feel sorry for him – Eckles going to die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Reader feel: sorry for Eckles – share his panic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Reader think: the T-Rex is going to attack and kill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txBody>
                  <a:tcPr marL="123464" marR="1234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15" name="Title 5">
            <a:extLst>
              <a:ext uri="{FF2B5EF4-FFF2-40B4-BE49-F238E27FC236}">
                <a16:creationId xmlns:a16="http://schemas.microsoft.com/office/drawing/2014/main" id="{4FF38406-EAEC-478E-9AE9-E1DFDD7318C3}"/>
              </a:ext>
            </a:extLst>
          </p:cNvPr>
          <p:cNvSpPr>
            <a:spLocks noGrp="1"/>
          </p:cNvSpPr>
          <p:nvPr>
            <p:ph type="title"/>
          </p:nvPr>
        </p:nvSpPr>
        <p:spPr/>
        <p:txBody>
          <a:bodyPr>
            <a:normAutofit fontScale="90000"/>
          </a:bodyPr>
          <a:lstStyle/>
          <a:p>
            <a:r>
              <a:rPr lang="en-GB" dirty="0"/>
              <a:t>A student said: ‘This part of the story, where the men encounter the Tyrannosaurus Rex, shows Eckels is right to panic. The Monster is terrifying!’</a:t>
            </a:r>
            <a:br>
              <a:rPr lang="en-GB" dirty="0"/>
            </a:br>
            <a:endParaRPr lang="en-GB" dirty="0"/>
          </a:p>
        </p:txBody>
      </p:sp>
      <p:sp>
        <p:nvSpPr>
          <p:cNvPr id="10" name="Rectangle 9">
            <a:extLst>
              <a:ext uri="{FF2B5EF4-FFF2-40B4-BE49-F238E27FC236}">
                <a16:creationId xmlns:a16="http://schemas.microsoft.com/office/drawing/2014/main" id="{25C49638-3BA4-46E7-A6B9-73D1BC013F2D}"/>
              </a:ext>
            </a:extLst>
          </p:cNvPr>
          <p:cNvSpPr/>
          <p:nvPr/>
        </p:nvSpPr>
        <p:spPr>
          <a:xfrm>
            <a:off x="3200412" y="2298045"/>
            <a:ext cx="8440189" cy="484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4868CE5-B0B9-4464-BCBE-93490077E3EE}"/>
              </a:ext>
            </a:extLst>
          </p:cNvPr>
          <p:cNvSpPr/>
          <p:nvPr/>
        </p:nvSpPr>
        <p:spPr>
          <a:xfrm>
            <a:off x="3200411" y="2785534"/>
            <a:ext cx="8440189" cy="17441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DC56D22D-31E3-41A5-B369-483480B6D8AE}"/>
              </a:ext>
            </a:extLst>
          </p:cNvPr>
          <p:cNvSpPr/>
          <p:nvPr/>
        </p:nvSpPr>
        <p:spPr>
          <a:xfrm>
            <a:off x="3200412" y="4546599"/>
            <a:ext cx="8440189" cy="179637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323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12"/>
                                        </p:tgtEl>
                                      </p:cBhvr>
                                    </p:animEffect>
                                    <p:set>
                                      <p:cBhvr>
                                        <p:cTn id="13"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5">
            <a:extLst>
              <a:ext uri="{FF2B5EF4-FFF2-40B4-BE49-F238E27FC236}">
                <a16:creationId xmlns:a16="http://schemas.microsoft.com/office/drawing/2014/main" id="{3AE96C7A-1A34-415D-A37C-6CAC4E25A51F}"/>
              </a:ext>
            </a:extLst>
          </p:cNvPr>
          <p:cNvSpPr>
            <a:spLocks noGrp="1"/>
          </p:cNvSpPr>
          <p:nvPr>
            <p:ph type="title"/>
          </p:nvPr>
        </p:nvSpPr>
        <p:spPr/>
        <p:txBody>
          <a:bodyPr>
            <a:normAutofit fontScale="90000"/>
          </a:bodyPr>
          <a:lstStyle/>
          <a:p>
            <a:r>
              <a:rPr lang="en-GB" dirty="0"/>
              <a:t>A student said: ‘This part of the story, where the men encounter the Tyrannosaurus Rex, shows Eckels is right to panic. The Monster is terrifying!’</a:t>
            </a:r>
            <a:br>
              <a:rPr lang="en-GB" dirty="0"/>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sp>
        <p:nvSpPr>
          <p:cNvPr id="11" name="Rectangle 10">
            <a:extLst>
              <a:ext uri="{FF2B5EF4-FFF2-40B4-BE49-F238E27FC236}">
                <a16:creationId xmlns:a16="http://schemas.microsoft.com/office/drawing/2014/main" id="{86758125-8D46-46D1-A884-41B3DD54F107}"/>
              </a:ext>
            </a:extLst>
          </p:cNvPr>
          <p:cNvSpPr/>
          <p:nvPr/>
        </p:nvSpPr>
        <p:spPr>
          <a:xfrm>
            <a:off x="1663328" y="1672662"/>
            <a:ext cx="3234175" cy="8484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267855" y="1642310"/>
            <a:ext cx="4301565" cy="186376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32396" y="3663463"/>
            <a:ext cx="2746828" cy="97287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5181449"/>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787441" y="3737696"/>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336765" y="5192472"/>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a:endCxn id="14" idx="0"/>
          </p:cNvCxnSpPr>
          <p:nvPr/>
        </p:nvCxnSpPr>
        <p:spPr>
          <a:xfrm>
            <a:off x="3005810" y="2521087"/>
            <a:ext cx="0" cy="11423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308030" y="3515539"/>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389425" y="5002702"/>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65548" y="4636337"/>
            <a:ext cx="0" cy="5585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3429001"/>
            <a:ext cx="2265388" cy="2831001"/>
          </a:xfrm>
          <a:prstGeom prst="round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A student said: ‘This part of the story, where the men encounter the Tyrannosaurus Rex, shows Eckels is right to panic. The Monster is terrifying!’</a:t>
            </a:r>
          </a:p>
        </p:txBody>
      </p: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flipV="1">
            <a:off x="3867445" y="4844501"/>
            <a:ext cx="1174545" cy="624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a:off x="7307378" y="4844502"/>
            <a:ext cx="1029387" cy="5934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EA488292-630E-4B3D-BF4F-C9F4DC977271}"/>
              </a:ext>
            </a:extLst>
          </p:cNvPr>
          <p:cNvSpPr/>
          <p:nvPr/>
        </p:nvSpPr>
        <p:spPr>
          <a:xfrm>
            <a:off x="1620620" y="3728527"/>
            <a:ext cx="2906676" cy="861774"/>
          </a:xfrm>
          <a:prstGeom prst="rect">
            <a:avLst/>
          </a:prstGeom>
        </p:spPr>
        <p:txBody>
          <a:bodyPr wrap="square">
            <a:spAutoFit/>
          </a:bodyPr>
          <a:lstStyle/>
          <a:p>
            <a:pPr lvl="0">
              <a:defRPr/>
            </a:pPr>
            <a:r>
              <a:rPr lang="en-GB" b="1" dirty="0"/>
              <a:t>How</a:t>
            </a:r>
            <a:r>
              <a:rPr lang="en-GB" dirty="0"/>
              <a:t> (quote and why it proves your answer)?</a:t>
            </a:r>
          </a:p>
          <a:p>
            <a:pPr lvl="0">
              <a:defRPr/>
            </a:pPr>
            <a:endParaRPr lang="en-GB" sz="1400" dirty="0"/>
          </a:p>
        </p:txBody>
      </p:sp>
      <p:sp>
        <p:nvSpPr>
          <p:cNvPr id="7" name="Rectangle 6">
            <a:extLst>
              <a:ext uri="{FF2B5EF4-FFF2-40B4-BE49-F238E27FC236}">
                <a16:creationId xmlns:a16="http://schemas.microsoft.com/office/drawing/2014/main" id="{1856FF57-9735-4618-9AA1-E9C66E84B829}"/>
              </a:ext>
            </a:extLst>
          </p:cNvPr>
          <p:cNvSpPr/>
          <p:nvPr/>
        </p:nvSpPr>
        <p:spPr>
          <a:xfrm>
            <a:off x="7822070" y="3851169"/>
            <a:ext cx="2581828" cy="1077218"/>
          </a:xfrm>
          <a:prstGeom prst="rect">
            <a:avLst/>
          </a:prstGeom>
        </p:spPr>
        <p:txBody>
          <a:bodyPr wrap="square">
            <a:spAutoFit/>
          </a:bodyPr>
          <a:lstStyle/>
          <a:p>
            <a:r>
              <a:rPr lang="en-GB" sz="1600" b="1" dirty="0">
                <a:solidFill>
                  <a:schemeClr val="dk1"/>
                </a:solidFill>
              </a:rPr>
              <a:t>How</a:t>
            </a:r>
            <a:r>
              <a:rPr lang="en-GB" sz="1600" dirty="0">
                <a:solidFill>
                  <a:schemeClr val="dk1"/>
                </a:solidFill>
              </a:rPr>
              <a:t>: Defence against the T-Rex;  ‘rifle in his hands seemed </a:t>
            </a:r>
            <a:r>
              <a:rPr lang="en-GB" sz="1600" b="1" dirty="0">
                <a:solidFill>
                  <a:schemeClr val="dk1"/>
                </a:solidFill>
              </a:rPr>
              <a:t>like a toy gun</a:t>
            </a:r>
            <a:r>
              <a:rPr lang="en-GB" sz="1600" dirty="0">
                <a:solidFill>
                  <a:schemeClr val="dk1"/>
                </a:solidFill>
              </a:rPr>
              <a:t>’ - gun is useless</a:t>
            </a:r>
          </a:p>
        </p:txBody>
      </p:sp>
      <p:sp>
        <p:nvSpPr>
          <p:cNvPr id="2" name="Rectangle 1">
            <a:extLst>
              <a:ext uri="{FF2B5EF4-FFF2-40B4-BE49-F238E27FC236}">
                <a16:creationId xmlns:a16="http://schemas.microsoft.com/office/drawing/2014/main" id="{C1965E41-00C0-44C6-AF2B-0CEDFF3B5368}"/>
              </a:ext>
            </a:extLst>
          </p:cNvPr>
          <p:cNvSpPr/>
          <p:nvPr/>
        </p:nvSpPr>
        <p:spPr>
          <a:xfrm>
            <a:off x="1676721" y="1703761"/>
            <a:ext cx="3220780" cy="646331"/>
          </a:xfrm>
          <a:prstGeom prst="rect">
            <a:avLst/>
          </a:prstGeom>
        </p:spPr>
        <p:txBody>
          <a:bodyPr wrap="square">
            <a:spAutoFit/>
          </a:bodyPr>
          <a:lstStyle/>
          <a:p>
            <a:r>
              <a:rPr lang="en-GB" b="1" dirty="0"/>
              <a:t>Why</a:t>
            </a:r>
            <a:r>
              <a:rPr lang="en-GB" dirty="0"/>
              <a:t> (why does this prove your answer)?</a:t>
            </a:r>
          </a:p>
        </p:txBody>
      </p:sp>
      <p:sp>
        <p:nvSpPr>
          <p:cNvPr id="3" name="Rectangle 2">
            <a:extLst>
              <a:ext uri="{FF2B5EF4-FFF2-40B4-BE49-F238E27FC236}">
                <a16:creationId xmlns:a16="http://schemas.microsoft.com/office/drawing/2014/main" id="{C09D8D90-5E05-4B11-BBE5-1243ADD70BEE}"/>
              </a:ext>
            </a:extLst>
          </p:cNvPr>
          <p:cNvSpPr/>
          <p:nvPr/>
        </p:nvSpPr>
        <p:spPr>
          <a:xfrm>
            <a:off x="7307377" y="1665764"/>
            <a:ext cx="4262045" cy="1815882"/>
          </a:xfrm>
          <a:prstGeom prst="rect">
            <a:avLst/>
          </a:prstGeom>
        </p:spPr>
        <p:txBody>
          <a:bodyPr wrap="square">
            <a:spAutoFit/>
          </a:bodyPr>
          <a:lstStyle/>
          <a:p>
            <a:r>
              <a:rPr lang="en-GB" sz="1600" b="1" dirty="0"/>
              <a:t>Why</a:t>
            </a:r>
            <a:r>
              <a:rPr lang="en-GB" sz="1600" dirty="0"/>
              <a:t>: Toy – not of any use; the T-Rex can easily beat them – could play with them, like they are toys</a:t>
            </a:r>
          </a:p>
          <a:p>
            <a:r>
              <a:rPr lang="en-GB" sz="1600" dirty="0"/>
              <a:t>Feel sorry for him – Eckels going to die</a:t>
            </a:r>
          </a:p>
          <a:p>
            <a:r>
              <a:rPr lang="en-GB" sz="1600" dirty="0"/>
              <a:t>Reader feel: sorry for Eckels – share his panic</a:t>
            </a:r>
          </a:p>
          <a:p>
            <a:r>
              <a:rPr lang="en-GB" sz="1600" dirty="0"/>
              <a:t>Reader think: the T-Rex is going to attack and kill them</a:t>
            </a:r>
          </a:p>
        </p:txBody>
      </p:sp>
      <p:sp>
        <p:nvSpPr>
          <p:cNvPr id="12" name="Rectangle 11">
            <a:extLst>
              <a:ext uri="{FF2B5EF4-FFF2-40B4-BE49-F238E27FC236}">
                <a16:creationId xmlns:a16="http://schemas.microsoft.com/office/drawing/2014/main" id="{B1F913B1-712F-4D19-A05B-80F90D662C5B}"/>
              </a:ext>
            </a:extLst>
          </p:cNvPr>
          <p:cNvSpPr/>
          <p:nvPr/>
        </p:nvSpPr>
        <p:spPr>
          <a:xfrm>
            <a:off x="1748948" y="5272163"/>
            <a:ext cx="1971607" cy="646331"/>
          </a:xfrm>
          <a:prstGeom prst="rect">
            <a:avLst/>
          </a:prstGeom>
        </p:spPr>
        <p:txBody>
          <a:bodyPr wrap="square">
            <a:spAutoFit/>
          </a:bodyPr>
          <a:lstStyle/>
          <a:p>
            <a:r>
              <a:rPr lang="en-GB" b="1" dirty="0"/>
              <a:t>What</a:t>
            </a:r>
            <a:r>
              <a:rPr lang="en-GB" dirty="0"/>
              <a:t> (opinion/answer</a:t>
            </a:r>
            <a:r>
              <a:rPr lang="en-GB" sz="1600" dirty="0"/>
              <a:t>)</a:t>
            </a:r>
          </a:p>
        </p:txBody>
      </p:sp>
      <p:sp>
        <p:nvSpPr>
          <p:cNvPr id="19" name="Rectangle 18">
            <a:extLst>
              <a:ext uri="{FF2B5EF4-FFF2-40B4-BE49-F238E27FC236}">
                <a16:creationId xmlns:a16="http://schemas.microsoft.com/office/drawing/2014/main" id="{EDF2AA66-B180-419E-9EEA-EC9B09E21FDF}"/>
              </a:ext>
            </a:extLst>
          </p:cNvPr>
          <p:cNvSpPr/>
          <p:nvPr/>
        </p:nvSpPr>
        <p:spPr>
          <a:xfrm>
            <a:off x="8338771" y="5225196"/>
            <a:ext cx="2010771" cy="830997"/>
          </a:xfrm>
          <a:prstGeom prst="rect">
            <a:avLst/>
          </a:prstGeom>
        </p:spPr>
        <p:txBody>
          <a:bodyPr wrap="square">
            <a:spAutoFit/>
          </a:bodyPr>
          <a:lstStyle/>
          <a:p>
            <a:pPr lvl="0">
              <a:defRPr/>
            </a:pPr>
            <a:r>
              <a:rPr lang="en-GB" sz="1600" b="1" dirty="0">
                <a:ea typeface="DengXian" panose="02010600030101010101" pitchFamily="2" charset="-122"/>
                <a:cs typeface="Calibri" panose="020F0502020204030204" pitchFamily="34" charset="0"/>
              </a:rPr>
              <a:t>What</a:t>
            </a:r>
            <a:r>
              <a:rPr lang="en-GB" sz="1600" dirty="0">
                <a:ea typeface="DengXian" panose="02010600030101010101" pitchFamily="2" charset="-122"/>
                <a:cs typeface="Calibri" panose="020F0502020204030204" pitchFamily="34" charset="0"/>
              </a:rPr>
              <a:t>: Agree – Eckels right to panic; monster is terrifying</a:t>
            </a:r>
          </a:p>
        </p:txBody>
      </p:sp>
    </p:spTree>
    <p:extLst>
      <p:ext uri="{BB962C8B-B14F-4D97-AF65-F5344CB8AC3E}">
        <p14:creationId xmlns:p14="http://schemas.microsoft.com/office/powerpoint/2010/main" val="168272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p:txBody>
          <a:bodyPr>
            <a:normAutofit/>
          </a:bodyPr>
          <a:lstStyle/>
          <a:p>
            <a:pPr>
              <a:lnSpc>
                <a:spcPct val="200000"/>
              </a:lnSpc>
            </a:pPr>
            <a:r>
              <a:rPr lang="en-GB" dirty="0"/>
              <a:t>Focus this part of your answer on the second part of the source, from line 31 to the end. </a:t>
            </a:r>
          </a:p>
          <a:p>
            <a:pPr>
              <a:lnSpc>
                <a:spcPct val="120000"/>
              </a:lnSpc>
            </a:pPr>
            <a:r>
              <a:rPr lang="en-GB" dirty="0"/>
              <a:t>A student said, ‘This part of the story, where the men encounter the Tyrannosaurus Rex, shows Eckels is right to panic. The Monster is terrifying!’ </a:t>
            </a:r>
          </a:p>
          <a:p>
            <a:pPr>
              <a:lnSpc>
                <a:spcPct val="200000"/>
              </a:lnSpc>
            </a:pPr>
            <a:r>
              <a:rPr lang="en-GB" dirty="0"/>
              <a:t>To what extent do you agree? </a:t>
            </a:r>
          </a:p>
          <a:p>
            <a:pPr>
              <a:lnSpc>
                <a:spcPct val="200000"/>
              </a:lnSpc>
            </a:pPr>
            <a:r>
              <a:rPr lang="en-GB" dirty="0"/>
              <a:t>In your response, you could: </a:t>
            </a:r>
          </a:p>
          <a:p>
            <a:pPr marL="285750" lvl="2" indent="-285750">
              <a:buFont typeface="Arial" panose="020B0604020202020204" pitchFamily="34" charset="0"/>
              <a:buChar char="•"/>
            </a:pPr>
            <a:r>
              <a:rPr lang="en-GB" dirty="0"/>
              <a:t>consider your own impressions of Eckels’ reaction to the Tyrannosaurus Rex </a:t>
            </a:r>
          </a:p>
          <a:p>
            <a:pPr marL="285750" lvl="2" indent="-285750">
              <a:buFont typeface="Arial" panose="020B0604020202020204" pitchFamily="34" charset="0"/>
              <a:buChar char="•"/>
            </a:pPr>
            <a:r>
              <a:rPr lang="en-GB" dirty="0"/>
              <a:t>evaluate how the writer describes the Monster </a:t>
            </a:r>
          </a:p>
          <a:p>
            <a:pPr marL="285750" lvl="2" indent="-285750">
              <a:buFont typeface="Arial" panose="020B0604020202020204" pitchFamily="34" charset="0"/>
              <a:buChar char="•"/>
            </a:pPr>
            <a:r>
              <a:rPr lang="en-GB" dirty="0"/>
              <a:t>support your response with references to the text. </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Paper 1 Question 4</a:t>
            </a:r>
            <a:endParaRPr lang="en-GB" dirty="0"/>
          </a:p>
        </p:txBody>
      </p:sp>
      <p:sp>
        <p:nvSpPr>
          <p:cNvPr id="7" name="TextBox 6">
            <a:extLst>
              <a:ext uri="{FF2B5EF4-FFF2-40B4-BE49-F238E27FC236}">
                <a16:creationId xmlns:a16="http://schemas.microsoft.com/office/drawing/2014/main" id="{6429DFCA-962C-48CE-A826-B35365D74625}"/>
              </a:ext>
            </a:extLst>
          </p:cNvPr>
          <p:cNvSpPr txBox="1"/>
          <p:nvPr/>
        </p:nvSpPr>
        <p:spPr>
          <a:xfrm>
            <a:off x="10236200" y="5808959"/>
            <a:ext cx="1219200" cy="543739"/>
          </a:xfrm>
          <a:prstGeom prst="rect">
            <a:avLst/>
          </a:prstGeom>
          <a:noFill/>
        </p:spPr>
        <p:txBody>
          <a:bodyPr wrap="square" lIns="0" tIns="0" rIns="0" bIns="0" rtlCol="0">
            <a:spAutoFit/>
          </a:bodyPr>
          <a:lstStyle/>
          <a:p>
            <a:pPr>
              <a:spcBef>
                <a:spcPts val="200"/>
              </a:spcBef>
              <a:spcAft>
                <a:spcPts val="200"/>
              </a:spcAft>
            </a:pPr>
            <a:r>
              <a:rPr lang="en-GB" b="1" dirty="0"/>
              <a:t>[20 marks]</a:t>
            </a:r>
          </a:p>
          <a:p>
            <a:pPr marL="0" algn="l">
              <a:spcBef>
                <a:spcPts val="200"/>
              </a:spcBef>
              <a:spcAft>
                <a:spcPts val="200"/>
              </a:spcAft>
            </a:pPr>
            <a:endParaRPr lang="en-GB" sz="1400" dirty="0" err="1"/>
          </a:p>
        </p:txBody>
      </p:sp>
    </p:spTree>
    <p:extLst>
      <p:ext uri="{BB962C8B-B14F-4D97-AF65-F5344CB8AC3E}">
        <p14:creationId xmlns:p14="http://schemas.microsoft.com/office/powerpoint/2010/main" val="76395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dirty="0"/>
              <a:t>Spend 5 minutes completing a plan for your response.</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Planning</a:t>
            </a:r>
            <a:endParaRPr lang="en-GB" dirty="0"/>
          </a:p>
        </p:txBody>
      </p:sp>
    </p:spTree>
    <p:extLst>
      <p:ext uri="{BB962C8B-B14F-4D97-AF65-F5344CB8AC3E}">
        <p14:creationId xmlns:p14="http://schemas.microsoft.com/office/powerpoint/2010/main" val="2950727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p:txBody>
          <a:bodyPr>
            <a:normAutofit/>
          </a:bodyPr>
          <a:lstStyle/>
          <a:p>
            <a:pPr>
              <a:lnSpc>
                <a:spcPct val="200000"/>
              </a:lnSpc>
            </a:pPr>
            <a:r>
              <a:rPr lang="en-GB" dirty="0"/>
              <a:t>Focus this part of your answer on the second part of the source, from line 31 to the end. </a:t>
            </a:r>
          </a:p>
          <a:p>
            <a:pPr>
              <a:lnSpc>
                <a:spcPct val="120000"/>
              </a:lnSpc>
            </a:pPr>
            <a:r>
              <a:rPr lang="en-GB" dirty="0"/>
              <a:t>A student said, ‘This part of the story, where the men encounter the Tyrannosaurus Rex, shows Eckels is right to panic. The Monster is terrifying!’ </a:t>
            </a:r>
          </a:p>
          <a:p>
            <a:pPr>
              <a:lnSpc>
                <a:spcPct val="200000"/>
              </a:lnSpc>
            </a:pPr>
            <a:r>
              <a:rPr lang="en-GB" dirty="0"/>
              <a:t>To what extent do you agree? </a:t>
            </a:r>
          </a:p>
          <a:p>
            <a:pPr>
              <a:lnSpc>
                <a:spcPct val="200000"/>
              </a:lnSpc>
            </a:pPr>
            <a:r>
              <a:rPr lang="en-GB" dirty="0"/>
              <a:t>In your response, you could: </a:t>
            </a:r>
          </a:p>
          <a:p>
            <a:pPr marL="285750" lvl="2" indent="-285750">
              <a:buFont typeface="Arial" panose="020B0604020202020204" pitchFamily="34" charset="0"/>
              <a:buChar char="•"/>
            </a:pPr>
            <a:r>
              <a:rPr lang="en-GB" dirty="0"/>
              <a:t>consider your own impressions of Eckels’ reaction to the Tyrannosaurus Rex </a:t>
            </a:r>
          </a:p>
          <a:p>
            <a:pPr marL="285750" lvl="2" indent="-285750">
              <a:buFont typeface="Arial" panose="020B0604020202020204" pitchFamily="34" charset="0"/>
              <a:buChar char="•"/>
            </a:pPr>
            <a:r>
              <a:rPr lang="en-GB" dirty="0"/>
              <a:t>evaluate how the writer describes the Monster </a:t>
            </a:r>
          </a:p>
          <a:p>
            <a:pPr marL="285750" lvl="2" indent="-285750">
              <a:buFont typeface="Arial" panose="020B0604020202020204" pitchFamily="34" charset="0"/>
              <a:buChar char="•"/>
            </a:pPr>
            <a:r>
              <a:rPr lang="en-GB" dirty="0"/>
              <a:t>support your response with references to the text.</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Paper 1 Question 4</a:t>
            </a:r>
            <a:endParaRPr lang="en-GB" dirty="0"/>
          </a:p>
        </p:txBody>
      </p:sp>
      <p:sp>
        <p:nvSpPr>
          <p:cNvPr id="7" name="TextBox 6">
            <a:extLst>
              <a:ext uri="{FF2B5EF4-FFF2-40B4-BE49-F238E27FC236}">
                <a16:creationId xmlns:a16="http://schemas.microsoft.com/office/drawing/2014/main" id="{B28AE73A-ADF8-402D-AA3D-8E2A1BCEE57E}"/>
              </a:ext>
            </a:extLst>
          </p:cNvPr>
          <p:cNvSpPr txBox="1"/>
          <p:nvPr/>
        </p:nvSpPr>
        <p:spPr>
          <a:xfrm>
            <a:off x="10236200" y="5808959"/>
            <a:ext cx="1219200" cy="543739"/>
          </a:xfrm>
          <a:prstGeom prst="rect">
            <a:avLst/>
          </a:prstGeom>
          <a:noFill/>
        </p:spPr>
        <p:txBody>
          <a:bodyPr wrap="square" lIns="0" tIns="0" rIns="0" bIns="0" rtlCol="0">
            <a:spAutoFit/>
          </a:bodyPr>
          <a:lstStyle/>
          <a:p>
            <a:pPr>
              <a:spcBef>
                <a:spcPts val="200"/>
              </a:spcBef>
              <a:spcAft>
                <a:spcPts val="200"/>
              </a:spcAft>
            </a:pPr>
            <a:r>
              <a:rPr lang="en-GB" b="1" dirty="0"/>
              <a:t>[20 marks]</a:t>
            </a:r>
          </a:p>
          <a:p>
            <a:pPr marL="0" algn="l">
              <a:spcBef>
                <a:spcPts val="200"/>
              </a:spcBef>
              <a:spcAft>
                <a:spcPts val="200"/>
              </a:spcAft>
            </a:pPr>
            <a:endParaRPr lang="en-GB" sz="1400" dirty="0" err="1"/>
          </a:p>
        </p:txBody>
      </p:sp>
    </p:spTree>
    <p:extLst>
      <p:ext uri="{BB962C8B-B14F-4D97-AF65-F5344CB8AC3E}">
        <p14:creationId xmlns:p14="http://schemas.microsoft.com/office/powerpoint/2010/main" val="285593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550864" y="1779085"/>
            <a:ext cx="11090275" cy="3993068"/>
          </a:xfrm>
        </p:spPr>
        <p:txBody>
          <a:bodyPr/>
          <a:lstStyle/>
          <a:p>
            <a:r>
              <a:rPr lang="en-GB" dirty="0"/>
              <a:t>What do these two people have in common?</a:t>
            </a:r>
          </a:p>
          <a:p>
            <a:r>
              <a:rPr lang="en-GB" dirty="0"/>
              <a:t>What skills and/or characteristics do they need to do an effective job?</a:t>
            </a:r>
          </a:p>
          <a:p>
            <a:endParaRPr lang="en-GB" dirty="0"/>
          </a:p>
          <a:p>
            <a:endParaRPr lang="en-GB" dirty="0"/>
          </a:p>
          <a:p>
            <a:endParaRPr lang="en-GB" dirty="0"/>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Task – complete this in your exercise books</a:t>
            </a:r>
            <a:endParaRPr lang="en-GB" dirty="0"/>
          </a:p>
        </p:txBody>
      </p:sp>
      <p:sp>
        <p:nvSpPr>
          <p:cNvPr id="10" name="Title 1">
            <a:extLst>
              <a:ext uri="{FF2B5EF4-FFF2-40B4-BE49-F238E27FC236}">
                <a16:creationId xmlns:a16="http://schemas.microsoft.com/office/drawing/2014/main" id="{999A806F-DC2A-4A4C-AF27-E11CCCB93240}"/>
              </a:ext>
            </a:extLst>
          </p:cNvPr>
          <p:cNvSpPr txBox="1">
            <a:spLocks/>
          </p:cNvSpPr>
          <p:nvPr/>
        </p:nvSpPr>
        <p:spPr>
          <a:xfrm>
            <a:off x="1709834" y="5586868"/>
            <a:ext cx="8772333" cy="654134"/>
          </a:xfrm>
          <a:prstGeom prst="rect">
            <a:avLst/>
          </a:prstGeom>
          <a:solidFill>
            <a:srgbClr val="D2C8E1"/>
          </a:solidFill>
          <a:ln>
            <a:solidFill>
              <a:schemeClr val="tx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1800" b="1" dirty="0">
                <a:latin typeface="+mn-lt"/>
              </a:rPr>
              <a:t>Extension: </a:t>
            </a:r>
            <a:r>
              <a:rPr lang="en-GB" sz="1800" b="1" dirty="0">
                <a:latin typeface="+mn-lt"/>
                <a:ea typeface="Times New Roman" panose="02020603050405020304" pitchFamily="18" charset="0"/>
                <a:cs typeface="Arial" panose="020B0604020202020204" pitchFamily="34" charset="0"/>
              </a:rPr>
              <a:t>in what other role/job would you need these skills and/or characteristics? Why?</a:t>
            </a:r>
          </a:p>
        </p:txBody>
      </p:sp>
      <p:sp>
        <p:nvSpPr>
          <p:cNvPr id="11" name="TextBox 10">
            <a:extLst>
              <a:ext uri="{FF2B5EF4-FFF2-40B4-BE49-F238E27FC236}">
                <a16:creationId xmlns:a16="http://schemas.microsoft.com/office/drawing/2014/main" id="{376E7D60-FE82-43A4-84FF-8CF47BB27C81}"/>
              </a:ext>
            </a:extLst>
          </p:cNvPr>
          <p:cNvSpPr txBox="1"/>
          <p:nvPr/>
        </p:nvSpPr>
        <p:spPr>
          <a:xfrm>
            <a:off x="1745942" y="5357450"/>
            <a:ext cx="2743200" cy="123111"/>
          </a:xfrm>
          <a:prstGeom prst="rect">
            <a:avLst/>
          </a:prstGeom>
          <a:noFill/>
        </p:spPr>
        <p:txBody>
          <a:bodyPr wrap="square" lIns="0" tIns="0" rIns="0" bIns="0" rtlCol="0">
            <a:spAutoFit/>
          </a:bodyPr>
          <a:lstStyle/>
          <a:p>
            <a:r>
              <a:rPr lang="en-GB" sz="800" dirty="0"/>
              <a:t>Shutterstock 1137288866 </a:t>
            </a:r>
          </a:p>
        </p:txBody>
      </p:sp>
      <p:sp>
        <p:nvSpPr>
          <p:cNvPr id="12" name="TextBox 11">
            <a:extLst>
              <a:ext uri="{FF2B5EF4-FFF2-40B4-BE49-F238E27FC236}">
                <a16:creationId xmlns:a16="http://schemas.microsoft.com/office/drawing/2014/main" id="{F6D4982B-5C72-4753-9500-DDACE3636F89}"/>
              </a:ext>
            </a:extLst>
          </p:cNvPr>
          <p:cNvSpPr txBox="1"/>
          <p:nvPr/>
        </p:nvSpPr>
        <p:spPr>
          <a:xfrm>
            <a:off x="6224072" y="5362644"/>
            <a:ext cx="2743200" cy="123111"/>
          </a:xfrm>
          <a:prstGeom prst="rect">
            <a:avLst/>
          </a:prstGeom>
          <a:noFill/>
        </p:spPr>
        <p:txBody>
          <a:bodyPr wrap="square" lIns="0" tIns="0" rIns="0" bIns="0" rtlCol="0">
            <a:spAutoFit/>
          </a:bodyPr>
          <a:lstStyle/>
          <a:p>
            <a:r>
              <a:rPr lang="en-GB" sz="800" dirty="0"/>
              <a:t>Shutterstock 1891124623 </a:t>
            </a:r>
          </a:p>
        </p:txBody>
      </p:sp>
      <p:pic>
        <p:nvPicPr>
          <p:cNvPr id="13" name="Picture 12">
            <a:extLst>
              <a:ext uri="{FF2B5EF4-FFF2-40B4-BE49-F238E27FC236}">
                <a16:creationId xmlns:a16="http://schemas.microsoft.com/office/drawing/2014/main" id="{7D512E25-E548-4F49-889A-48516885754F}"/>
              </a:ext>
            </a:extLst>
          </p:cNvPr>
          <p:cNvPicPr>
            <a:picLocks noChangeAspect="1"/>
          </p:cNvPicPr>
          <p:nvPr/>
        </p:nvPicPr>
        <p:blipFill>
          <a:blip r:embed="rId2"/>
          <a:stretch>
            <a:fillRect/>
          </a:stretch>
        </p:blipFill>
        <p:spPr>
          <a:xfrm>
            <a:off x="1968465" y="2691387"/>
            <a:ext cx="3718773" cy="2451274"/>
          </a:xfrm>
          <a:prstGeom prst="rect">
            <a:avLst/>
          </a:prstGeom>
        </p:spPr>
      </p:pic>
      <p:pic>
        <p:nvPicPr>
          <p:cNvPr id="14" name="Picture 13">
            <a:extLst>
              <a:ext uri="{FF2B5EF4-FFF2-40B4-BE49-F238E27FC236}">
                <a16:creationId xmlns:a16="http://schemas.microsoft.com/office/drawing/2014/main" id="{2B96E8C0-6F43-4779-AD0E-E18ADB39CF0C}"/>
              </a:ext>
            </a:extLst>
          </p:cNvPr>
          <p:cNvPicPr>
            <a:picLocks noChangeAspect="1"/>
          </p:cNvPicPr>
          <p:nvPr/>
        </p:nvPicPr>
        <p:blipFill>
          <a:blip r:embed="rId3"/>
          <a:stretch>
            <a:fillRect/>
          </a:stretch>
        </p:blipFill>
        <p:spPr>
          <a:xfrm>
            <a:off x="6224074" y="2688771"/>
            <a:ext cx="3652486" cy="2425609"/>
          </a:xfrm>
          <a:prstGeom prst="rect">
            <a:avLst/>
          </a:prstGeom>
        </p:spPr>
      </p:pic>
    </p:spTree>
    <p:extLst>
      <p:ext uri="{BB962C8B-B14F-4D97-AF65-F5344CB8AC3E}">
        <p14:creationId xmlns:p14="http://schemas.microsoft.com/office/powerpoint/2010/main" val="261424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normAutofit fontScale="92500" lnSpcReduction="20000"/>
          </a:bodyPr>
          <a:lstStyle/>
          <a:p>
            <a:r>
              <a:rPr lang="en-GB" b="0" dirty="0">
                <a:solidFill>
                  <a:schemeClr val="tx1">
                    <a:lumMod val="65000"/>
                    <a:lumOff val="35000"/>
                  </a:schemeClr>
                </a:solidFill>
              </a:rPr>
              <a:t>I agree with this statement. The writer states through Eckels’ character that the Tyrannosaurus </a:t>
            </a:r>
            <a:r>
              <a:rPr lang="en-GB" b="0" dirty="0">
                <a:solidFill>
                  <a:srgbClr val="3273AF"/>
                </a:solidFill>
              </a:rPr>
              <a:t>‘can’t be killed’.</a:t>
            </a:r>
            <a:r>
              <a:rPr lang="en-GB" b="0" dirty="0"/>
              <a:t> </a:t>
            </a:r>
            <a:r>
              <a:rPr lang="en-GB" b="0" dirty="0">
                <a:solidFill>
                  <a:srgbClr val="4B9646"/>
                </a:solidFill>
              </a:rPr>
              <a:t>This statement justifies Eckels’ panic as they can’t find a way to kill this t-rex which is portrayed to be the world’s best predator </a:t>
            </a:r>
            <a:r>
              <a:rPr lang="en-GB" b="0" dirty="0">
                <a:solidFill>
                  <a:schemeClr val="tx1">
                    <a:lumMod val="65000"/>
                    <a:lumOff val="35000"/>
                  </a:schemeClr>
                </a:solidFill>
              </a:rPr>
              <a:t>by reader. This raises the stakes as they are playing with their lives as someone is going to die, either them or the T-Rex.</a:t>
            </a:r>
          </a:p>
          <a:p>
            <a:r>
              <a:rPr lang="en-GB" b="0" dirty="0">
                <a:solidFill>
                  <a:srgbClr val="DC7D28"/>
                </a:solidFill>
              </a:rPr>
              <a:t>The writer also shows us how ineffective the weapons the human use are to the T-rex</a:t>
            </a:r>
            <a:r>
              <a:rPr lang="en-GB" b="0" dirty="0"/>
              <a:t>. Eckels states to us that the </a:t>
            </a:r>
            <a:r>
              <a:rPr lang="en-GB" b="0" dirty="0">
                <a:solidFill>
                  <a:srgbClr val="3273AF"/>
                </a:solidFill>
              </a:rPr>
              <a:t>‘rifle in his hands seemed like a toy gun’.</a:t>
            </a:r>
            <a:r>
              <a:rPr lang="en-GB" b="0" dirty="0"/>
              <a:t> </a:t>
            </a:r>
            <a:r>
              <a:rPr lang="en-GB" b="0" dirty="0">
                <a:solidFill>
                  <a:schemeClr val="tx1">
                    <a:lumMod val="65000"/>
                    <a:lumOff val="35000"/>
                  </a:schemeClr>
                </a:solidFill>
              </a:rPr>
              <a:t>This statement means that weapons are ineffective to the ‘armoured flesh’ of the T-rex,</a:t>
            </a:r>
            <a:r>
              <a:rPr lang="en-GB" b="0" dirty="0"/>
              <a:t> </a:t>
            </a:r>
            <a:r>
              <a:rPr lang="en-GB" b="0" dirty="0">
                <a:solidFill>
                  <a:srgbClr val="DC7D28"/>
                </a:solidFill>
              </a:rPr>
              <a:t>which would also justify the panic as the weapons they believed would protect them by essentially killing the beast seems to do little to no damage on the T-rex.</a:t>
            </a:r>
            <a:endParaRPr lang="en-GB" b="0" dirty="0"/>
          </a:p>
          <a:p>
            <a:r>
              <a:rPr lang="en-GB" b="0" dirty="0">
                <a:solidFill>
                  <a:schemeClr val="tx1">
                    <a:lumMod val="65000"/>
                    <a:lumOff val="35000"/>
                  </a:schemeClr>
                </a:solidFill>
              </a:rPr>
              <a:t>The writer portrays the T-rex to us to picture. The T-rex is described to be a </a:t>
            </a:r>
            <a:r>
              <a:rPr lang="en-GB" b="0" dirty="0">
                <a:solidFill>
                  <a:srgbClr val="3273AF"/>
                </a:solidFill>
              </a:rPr>
              <a:t>‘tyrant Lizard’</a:t>
            </a:r>
            <a:r>
              <a:rPr lang="en-GB" b="0" dirty="0"/>
              <a:t>. </a:t>
            </a:r>
            <a:r>
              <a:rPr lang="en-GB" b="0" dirty="0">
                <a:solidFill>
                  <a:srgbClr val="C8194B"/>
                </a:solidFill>
              </a:rPr>
              <a:t>This description makes readers think of a power person who rules upon a land through the word tyrant, this is due to most people having an awful image of tyrants and can imagine the T-rex doing those bad thing like most tyrants</a:t>
            </a:r>
            <a:r>
              <a:rPr lang="en-GB" b="0" dirty="0">
                <a:solidFill>
                  <a:schemeClr val="tx1">
                    <a:lumMod val="65000"/>
                    <a:lumOff val="35000"/>
                  </a:schemeClr>
                </a:solidFill>
              </a:rPr>
              <a:t>. Furthermore the T-rex is described to have a breath with a </a:t>
            </a:r>
            <a:r>
              <a:rPr lang="en-GB" b="0" dirty="0">
                <a:solidFill>
                  <a:srgbClr val="3273AF"/>
                </a:solidFill>
              </a:rPr>
              <a:t>stench of ‘raw flesh’</a:t>
            </a:r>
            <a:r>
              <a:rPr lang="en-GB" b="0" dirty="0"/>
              <a:t>, </a:t>
            </a:r>
            <a:r>
              <a:rPr lang="en-GB" b="0" dirty="0">
                <a:solidFill>
                  <a:srgbClr val="DC7D28"/>
                </a:solidFill>
              </a:rPr>
              <a:t>this implies the T-rex kills other animals and could potentially kill them</a:t>
            </a:r>
            <a:r>
              <a:rPr lang="en-GB" b="0" dirty="0"/>
              <a:t>.</a:t>
            </a:r>
          </a:p>
          <a:p>
            <a:r>
              <a:rPr lang="en-GB" b="0" dirty="0">
                <a:solidFill>
                  <a:schemeClr val="tx1">
                    <a:lumMod val="65000"/>
                    <a:lumOff val="35000"/>
                  </a:schemeClr>
                </a:solidFill>
              </a:rPr>
              <a:t>The writer also portrays the T-rex as a monster. This is due to the fact its often referred to as </a:t>
            </a:r>
            <a:r>
              <a:rPr lang="en-GB" b="0" dirty="0">
                <a:solidFill>
                  <a:srgbClr val="3273AF"/>
                </a:solidFill>
              </a:rPr>
              <a:t>‘it’</a:t>
            </a:r>
            <a:r>
              <a:rPr lang="en-GB" b="0" dirty="0"/>
              <a:t> </a:t>
            </a:r>
            <a:r>
              <a:rPr lang="en-GB" b="0" dirty="0">
                <a:solidFill>
                  <a:schemeClr val="tx1">
                    <a:lumMod val="65000"/>
                    <a:lumOff val="35000"/>
                  </a:schemeClr>
                </a:solidFill>
              </a:rPr>
              <a:t>in the extract. This creates a sense of fear as it’s so monstrous it doesn’t have a name, show in quotes such as </a:t>
            </a:r>
            <a:r>
              <a:rPr lang="en-GB" b="0" dirty="0">
                <a:solidFill>
                  <a:srgbClr val="3273AF"/>
                </a:solidFill>
              </a:rPr>
              <a:t>‘it sees us!’</a:t>
            </a:r>
            <a:r>
              <a:rPr lang="en-GB" b="0" dirty="0"/>
              <a:t> </a:t>
            </a:r>
            <a:r>
              <a:rPr lang="en-GB" b="0" dirty="0">
                <a:solidFill>
                  <a:schemeClr val="tx1">
                    <a:lumMod val="65000"/>
                    <a:lumOff val="35000"/>
                  </a:schemeClr>
                </a:solidFill>
              </a:rPr>
              <a:t>and </a:t>
            </a:r>
            <a:r>
              <a:rPr lang="en-GB" b="0" dirty="0">
                <a:solidFill>
                  <a:srgbClr val="3273AF"/>
                </a:solidFill>
              </a:rPr>
              <a:t>‘it can’t be killed</a:t>
            </a:r>
            <a:r>
              <a:rPr lang="en-GB" b="0" dirty="0">
                <a:solidFill>
                  <a:srgbClr val="0070C0"/>
                </a:solidFill>
              </a:rPr>
              <a:t>’</a:t>
            </a:r>
            <a:r>
              <a:rPr lang="en-GB" b="0" dirty="0">
                <a:solidFill>
                  <a:schemeClr val="tx1">
                    <a:lumMod val="65000"/>
                    <a:lumOff val="35000"/>
                  </a:schemeClr>
                </a:solidFill>
              </a:rPr>
              <a:t>. portraying it as a monster.</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t>An example</a:t>
            </a:r>
          </a:p>
        </p:txBody>
      </p:sp>
      <p:sp>
        <p:nvSpPr>
          <p:cNvPr id="10" name="Rectangle 9">
            <a:extLst>
              <a:ext uri="{FF2B5EF4-FFF2-40B4-BE49-F238E27FC236}">
                <a16:creationId xmlns:a16="http://schemas.microsoft.com/office/drawing/2014/main" id="{D5CBD822-34E2-4F28-B648-53BC5E85376D}"/>
              </a:ext>
            </a:extLst>
          </p:cNvPr>
          <p:cNvSpPr/>
          <p:nvPr/>
        </p:nvSpPr>
        <p:spPr>
          <a:xfrm>
            <a:off x="4824846" y="5753072"/>
            <a:ext cx="6816290" cy="400110"/>
          </a:xfrm>
          <a:prstGeom prst="rect">
            <a:avLst/>
          </a:prstGeom>
        </p:spPr>
        <p:txBody>
          <a:bodyPr wrap="none">
            <a:spAutoFit/>
          </a:bodyPr>
          <a:lstStyle/>
          <a:p>
            <a:r>
              <a:rPr lang="en-GB" sz="2000" b="1" dirty="0">
                <a:solidFill>
                  <a:srgbClr val="3273AF"/>
                </a:solidFill>
              </a:rPr>
              <a:t>Evidence/quote     </a:t>
            </a:r>
            <a:r>
              <a:rPr lang="en-GB" sz="2000" b="1" dirty="0">
                <a:solidFill>
                  <a:srgbClr val="4B9646"/>
                </a:solidFill>
              </a:rPr>
              <a:t>Opinion </a:t>
            </a:r>
            <a:r>
              <a:rPr lang="en-GB" sz="2000" b="1" dirty="0">
                <a:solidFill>
                  <a:srgbClr val="3273AF"/>
                </a:solidFill>
              </a:rPr>
              <a:t>    </a:t>
            </a:r>
            <a:r>
              <a:rPr lang="en-GB" sz="2000" b="1" dirty="0">
                <a:solidFill>
                  <a:srgbClr val="DC7D28"/>
                </a:solidFill>
              </a:rPr>
              <a:t>Evaluation </a:t>
            </a:r>
            <a:r>
              <a:rPr lang="en-GB" sz="2000" b="1" dirty="0">
                <a:solidFill>
                  <a:srgbClr val="3273AF"/>
                </a:solidFill>
              </a:rPr>
              <a:t>    </a:t>
            </a:r>
            <a:r>
              <a:rPr lang="en-GB" sz="2000" b="1" dirty="0">
                <a:solidFill>
                  <a:srgbClr val="C8194B"/>
                </a:solidFill>
              </a:rPr>
              <a:t>Writer’s methods</a:t>
            </a:r>
            <a:endParaRPr lang="en-GB" sz="2000" b="1" dirty="0"/>
          </a:p>
        </p:txBody>
      </p:sp>
    </p:spTree>
    <p:extLst>
      <p:ext uri="{BB962C8B-B14F-4D97-AF65-F5344CB8AC3E}">
        <p14:creationId xmlns:p14="http://schemas.microsoft.com/office/powerpoint/2010/main" val="340381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normAutofit/>
          </a:bodyPr>
          <a:lstStyle/>
          <a:p>
            <a:r>
              <a:rPr lang="en-GB" dirty="0"/>
              <a:t>Add your response here.</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t>Example response</a:t>
            </a:r>
          </a:p>
        </p:txBody>
      </p:sp>
      <p:sp>
        <p:nvSpPr>
          <p:cNvPr id="12" name="Rectangle 11">
            <a:extLst>
              <a:ext uri="{FF2B5EF4-FFF2-40B4-BE49-F238E27FC236}">
                <a16:creationId xmlns:a16="http://schemas.microsoft.com/office/drawing/2014/main" id="{60A0CE63-1F62-491A-A30A-A64208C4A7B4}"/>
              </a:ext>
            </a:extLst>
          </p:cNvPr>
          <p:cNvSpPr/>
          <p:nvPr/>
        </p:nvSpPr>
        <p:spPr>
          <a:xfrm>
            <a:off x="4824846" y="5753072"/>
            <a:ext cx="6816290" cy="400110"/>
          </a:xfrm>
          <a:prstGeom prst="rect">
            <a:avLst/>
          </a:prstGeom>
        </p:spPr>
        <p:txBody>
          <a:bodyPr wrap="none">
            <a:spAutoFit/>
          </a:bodyPr>
          <a:lstStyle/>
          <a:p>
            <a:r>
              <a:rPr lang="en-GB" sz="2000" b="1" dirty="0">
                <a:solidFill>
                  <a:srgbClr val="3273AF"/>
                </a:solidFill>
              </a:rPr>
              <a:t>Evidence/quote     </a:t>
            </a:r>
            <a:r>
              <a:rPr lang="en-GB" sz="2000" b="1" dirty="0">
                <a:solidFill>
                  <a:srgbClr val="4B9646"/>
                </a:solidFill>
              </a:rPr>
              <a:t>Opinion </a:t>
            </a:r>
            <a:r>
              <a:rPr lang="en-GB" sz="2000" b="1" dirty="0">
                <a:solidFill>
                  <a:srgbClr val="3273AF"/>
                </a:solidFill>
              </a:rPr>
              <a:t>    </a:t>
            </a:r>
            <a:r>
              <a:rPr lang="en-GB" sz="2000" b="1" dirty="0">
                <a:solidFill>
                  <a:srgbClr val="DC7D28"/>
                </a:solidFill>
              </a:rPr>
              <a:t>Evaluation </a:t>
            </a:r>
            <a:r>
              <a:rPr lang="en-GB" sz="2000" b="1" dirty="0">
                <a:solidFill>
                  <a:srgbClr val="3273AF"/>
                </a:solidFill>
              </a:rPr>
              <a:t>    </a:t>
            </a:r>
            <a:r>
              <a:rPr lang="en-GB" sz="2000" b="1" dirty="0">
                <a:solidFill>
                  <a:srgbClr val="C8194B"/>
                </a:solidFill>
              </a:rPr>
              <a:t>Writer’s methods</a:t>
            </a:r>
            <a:endParaRPr lang="en-GB" sz="2000" b="1" dirty="0"/>
          </a:p>
        </p:txBody>
      </p:sp>
    </p:spTree>
    <p:extLst>
      <p:ext uri="{BB962C8B-B14F-4D97-AF65-F5344CB8AC3E}">
        <p14:creationId xmlns:p14="http://schemas.microsoft.com/office/powerpoint/2010/main" val="3844862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p:txBody>
          <a:bodyPr>
            <a:normAutofit/>
          </a:bodyPr>
          <a:lstStyle/>
          <a:p>
            <a:pPr>
              <a:lnSpc>
                <a:spcPct val="150000"/>
              </a:lnSpc>
            </a:pPr>
            <a:r>
              <a:rPr lang="en-GB" dirty="0"/>
              <a:t>Focus this part of your answer on the second part of the source, from line 31 to the end. </a:t>
            </a:r>
          </a:p>
          <a:p>
            <a:r>
              <a:rPr lang="en-GB" dirty="0"/>
              <a:t>A student said, ‘This part of the story, where the men encounter the Tyrannosaurus Rex, shows Eckels is right to panic. The Monster is terrifying!’ </a:t>
            </a:r>
          </a:p>
          <a:p>
            <a:pPr>
              <a:lnSpc>
                <a:spcPct val="150000"/>
              </a:lnSpc>
            </a:pPr>
            <a:r>
              <a:rPr lang="en-GB" dirty="0"/>
              <a:t>To what extent do you agree? </a:t>
            </a:r>
          </a:p>
          <a:p>
            <a:pPr>
              <a:lnSpc>
                <a:spcPct val="150000"/>
              </a:lnSpc>
            </a:pPr>
            <a:r>
              <a:rPr lang="en-GB" dirty="0"/>
              <a:t>In your response, you could: </a:t>
            </a:r>
          </a:p>
          <a:p>
            <a:pPr marL="285750" lvl="2" indent="-285750">
              <a:lnSpc>
                <a:spcPct val="150000"/>
              </a:lnSpc>
              <a:buFont typeface="Arial" panose="020B0604020202020204" pitchFamily="34" charset="0"/>
              <a:buChar char="•"/>
            </a:pPr>
            <a:r>
              <a:rPr lang="en-GB" dirty="0"/>
              <a:t>consider your own impressions of Eckels’ reaction to the Tyrannosaurus Rex </a:t>
            </a:r>
          </a:p>
          <a:p>
            <a:pPr marL="285750" lvl="2" indent="-285750">
              <a:lnSpc>
                <a:spcPct val="150000"/>
              </a:lnSpc>
              <a:buFont typeface="Arial" panose="020B0604020202020204" pitchFamily="34" charset="0"/>
              <a:buChar char="•"/>
            </a:pPr>
            <a:r>
              <a:rPr lang="en-GB" dirty="0"/>
              <a:t>evaluate how the writer describes the Monster </a:t>
            </a:r>
          </a:p>
          <a:p>
            <a:pPr marL="285750" lvl="2" indent="-285750">
              <a:lnSpc>
                <a:spcPct val="150000"/>
              </a:lnSpc>
              <a:buFont typeface="Arial" panose="020B0604020202020204" pitchFamily="34" charset="0"/>
              <a:buChar char="•"/>
            </a:pPr>
            <a:r>
              <a:rPr lang="en-GB" dirty="0"/>
              <a:t>support your response with references to the text. 			</a:t>
            </a:r>
          </a:p>
          <a:p>
            <a:endParaRPr lang="en-GB" dirty="0"/>
          </a:p>
          <a:p>
            <a:endParaRPr lang="en-GB" dirty="0"/>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Paper 1 Question 4</a:t>
            </a:r>
            <a:endParaRPr lang="en-GB" dirty="0"/>
          </a:p>
        </p:txBody>
      </p:sp>
      <p:sp>
        <p:nvSpPr>
          <p:cNvPr id="7" name="TextBox 6">
            <a:extLst>
              <a:ext uri="{FF2B5EF4-FFF2-40B4-BE49-F238E27FC236}">
                <a16:creationId xmlns:a16="http://schemas.microsoft.com/office/drawing/2014/main" id="{E07B906F-1E95-4D38-8DA3-45D897298B31}"/>
              </a:ext>
            </a:extLst>
          </p:cNvPr>
          <p:cNvSpPr txBox="1"/>
          <p:nvPr/>
        </p:nvSpPr>
        <p:spPr>
          <a:xfrm>
            <a:off x="10236200" y="5808959"/>
            <a:ext cx="1219200" cy="543739"/>
          </a:xfrm>
          <a:prstGeom prst="rect">
            <a:avLst/>
          </a:prstGeom>
          <a:noFill/>
        </p:spPr>
        <p:txBody>
          <a:bodyPr wrap="square" lIns="0" tIns="0" rIns="0" bIns="0" rtlCol="0">
            <a:spAutoFit/>
          </a:bodyPr>
          <a:lstStyle/>
          <a:p>
            <a:pPr>
              <a:spcBef>
                <a:spcPts val="200"/>
              </a:spcBef>
              <a:spcAft>
                <a:spcPts val="200"/>
              </a:spcAft>
            </a:pPr>
            <a:r>
              <a:rPr lang="en-GB" b="1" dirty="0"/>
              <a:t>[20 marks]</a:t>
            </a:r>
          </a:p>
          <a:p>
            <a:pPr marL="0" algn="l">
              <a:spcBef>
                <a:spcPts val="200"/>
              </a:spcBef>
              <a:spcAft>
                <a:spcPts val="200"/>
              </a:spcAft>
            </a:pPr>
            <a:endParaRPr lang="en-GB" sz="1400" dirty="0" err="1"/>
          </a:p>
        </p:txBody>
      </p:sp>
    </p:spTree>
    <p:extLst>
      <p:ext uri="{BB962C8B-B14F-4D97-AF65-F5344CB8AC3E}">
        <p14:creationId xmlns:p14="http://schemas.microsoft.com/office/powerpoint/2010/main" val="3931556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p:txBody>
          <a:bodyPr/>
          <a:lstStyle/>
          <a:p>
            <a:pPr marL="285750" indent="-285750">
              <a:lnSpc>
                <a:spcPct val="150000"/>
              </a:lnSpc>
              <a:buFont typeface="Arial" panose="020B0604020202020204" pitchFamily="34" charset="0"/>
              <a:buChar char="•"/>
            </a:pPr>
            <a:r>
              <a:rPr lang="en-GB" dirty="0"/>
              <a:t>Given an opinion and started to evaluate.</a:t>
            </a:r>
          </a:p>
          <a:p>
            <a:pPr marL="285750" indent="-285750">
              <a:lnSpc>
                <a:spcPct val="150000"/>
              </a:lnSpc>
              <a:buFont typeface="Arial" panose="020B0604020202020204" pitchFamily="34" charset="0"/>
              <a:buChar char="•"/>
            </a:pPr>
            <a:r>
              <a:rPr lang="en-GB" dirty="0"/>
              <a:t>Explained your idea and why you think this.</a:t>
            </a:r>
          </a:p>
          <a:p>
            <a:pPr marL="285750" indent="-285750">
              <a:lnSpc>
                <a:spcPct val="150000"/>
              </a:lnSpc>
              <a:buFont typeface="Arial" panose="020B0604020202020204" pitchFamily="34" charset="0"/>
              <a:buChar char="•"/>
            </a:pPr>
            <a:r>
              <a:rPr lang="en-GB" dirty="0"/>
              <a:t>Used quotations to evidence ideas.</a:t>
            </a:r>
          </a:p>
          <a:p>
            <a:pPr marL="285750" indent="-285750">
              <a:lnSpc>
                <a:spcPct val="150000"/>
              </a:lnSpc>
              <a:buFont typeface="Arial" panose="020B0604020202020204" pitchFamily="34" charset="0"/>
              <a:buChar char="•"/>
            </a:pPr>
            <a:r>
              <a:rPr lang="en-GB" dirty="0"/>
              <a:t>Identified and discussed writer’s methods.</a:t>
            </a:r>
          </a:p>
          <a:p>
            <a:pPr marL="285750" indent="-285750">
              <a:lnSpc>
                <a:spcPct val="150000"/>
              </a:lnSpc>
              <a:buFont typeface="Arial" panose="020B0604020202020204" pitchFamily="34" charset="0"/>
              <a:buChar char="•"/>
            </a:pPr>
            <a:r>
              <a:rPr lang="en-GB" dirty="0"/>
              <a:t>Discussed how the writer’s methods are used.</a:t>
            </a:r>
          </a:p>
          <a:p>
            <a:pPr marL="285750" indent="-285750">
              <a:lnSpc>
                <a:spcPct val="150000"/>
              </a:lnSpc>
              <a:buFont typeface="Arial" panose="020B0604020202020204" pitchFamily="34" charset="0"/>
              <a:buChar char="•"/>
            </a:pPr>
            <a:r>
              <a:rPr lang="en-GB" dirty="0"/>
              <a:t>Talked about why the writer uses these methods.</a:t>
            </a:r>
          </a:p>
          <a:p>
            <a:pPr marL="285750" indent="-285750">
              <a:lnSpc>
                <a:spcPct val="150000"/>
              </a:lnSpc>
              <a:buFont typeface="Arial" panose="020B0604020202020204" pitchFamily="34" charset="0"/>
              <a:buChar char="•"/>
            </a:pPr>
            <a:r>
              <a:rPr lang="en-GB" dirty="0"/>
              <a:t>Discussed the effect on the reader and said ‘why’ there is this effect.</a:t>
            </a:r>
          </a:p>
          <a:p>
            <a:pPr>
              <a:lnSpc>
                <a:spcPct val="150000"/>
              </a:lnSpc>
            </a:pPr>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What went well? Choose two relevant comments</a:t>
            </a:r>
            <a:endParaRPr lang="en-GB" dirty="0"/>
          </a:p>
        </p:txBody>
      </p:sp>
    </p:spTree>
    <p:extLst>
      <p:ext uri="{BB962C8B-B14F-4D97-AF65-F5344CB8AC3E}">
        <p14:creationId xmlns:p14="http://schemas.microsoft.com/office/powerpoint/2010/main" val="54932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p:txBody>
          <a:bodyPr/>
          <a:lstStyle/>
          <a:p>
            <a:pPr marL="285750" indent="-285750">
              <a:lnSpc>
                <a:spcPct val="150000"/>
              </a:lnSpc>
              <a:buFont typeface="Arial" panose="020B0604020202020204" pitchFamily="34" charset="0"/>
              <a:buChar char="•"/>
            </a:pPr>
            <a:r>
              <a:rPr lang="en-GB" dirty="0"/>
              <a:t>Next time, give an opinion and say why you have this opinion.</a:t>
            </a:r>
          </a:p>
          <a:p>
            <a:pPr marL="285750" indent="-285750">
              <a:lnSpc>
                <a:spcPct val="150000"/>
              </a:lnSpc>
              <a:buFont typeface="Arial" panose="020B0604020202020204" pitchFamily="34" charset="0"/>
              <a:buChar char="•"/>
            </a:pPr>
            <a:r>
              <a:rPr lang="en-GB" dirty="0"/>
              <a:t>In future, fully explain your ideas and why you think this.</a:t>
            </a:r>
          </a:p>
          <a:p>
            <a:pPr marL="285750" indent="-285750">
              <a:lnSpc>
                <a:spcPct val="150000"/>
              </a:lnSpc>
              <a:buFont typeface="Arial" panose="020B0604020202020204" pitchFamily="34" charset="0"/>
              <a:buChar char="•"/>
            </a:pPr>
            <a:r>
              <a:rPr lang="en-GB" dirty="0"/>
              <a:t>To develop, use quotations to evidence ideas.</a:t>
            </a:r>
          </a:p>
          <a:p>
            <a:pPr marL="285750" indent="-285750">
              <a:lnSpc>
                <a:spcPct val="150000"/>
              </a:lnSpc>
              <a:buFont typeface="Arial" panose="020B0604020202020204" pitchFamily="34" charset="0"/>
              <a:buChar char="•"/>
            </a:pPr>
            <a:r>
              <a:rPr lang="en-GB" dirty="0"/>
              <a:t>In your next piece of work, identify and discuss the writer’s methods.</a:t>
            </a:r>
          </a:p>
          <a:p>
            <a:pPr marL="285750" indent="-285750">
              <a:lnSpc>
                <a:spcPct val="150000"/>
              </a:lnSpc>
              <a:buFont typeface="Arial" panose="020B0604020202020204" pitchFamily="34" charset="0"/>
              <a:buChar char="•"/>
            </a:pPr>
            <a:r>
              <a:rPr lang="en-GB" dirty="0"/>
              <a:t>Make sure you discuss how the writer’s methods are used.</a:t>
            </a:r>
          </a:p>
          <a:p>
            <a:pPr marL="285750" indent="-285750">
              <a:lnSpc>
                <a:spcPct val="150000"/>
              </a:lnSpc>
              <a:buFont typeface="Arial" panose="020B0604020202020204" pitchFamily="34" charset="0"/>
              <a:buChar char="•"/>
            </a:pPr>
            <a:r>
              <a:rPr lang="en-GB" dirty="0"/>
              <a:t>In future, talk about why the writer uses the methods you find.</a:t>
            </a:r>
          </a:p>
          <a:p>
            <a:pPr marL="285750" indent="-285750">
              <a:lnSpc>
                <a:spcPct val="150000"/>
              </a:lnSpc>
              <a:buFont typeface="Arial" panose="020B0604020202020204" pitchFamily="34" charset="0"/>
              <a:buChar char="•"/>
            </a:pPr>
            <a:r>
              <a:rPr lang="en-GB" dirty="0"/>
              <a:t>Next time, discuss the effect on the reader and say ‘why’ there is this effect.</a:t>
            </a:r>
          </a:p>
          <a:p>
            <a:pPr>
              <a:lnSpc>
                <a:spcPct val="150000"/>
              </a:lnSpc>
            </a:pPr>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What can I improve? Choose one relevant comment</a:t>
            </a:r>
            <a:endParaRPr lang="en-GB" dirty="0"/>
          </a:p>
        </p:txBody>
      </p:sp>
    </p:spTree>
    <p:extLst>
      <p:ext uri="{BB962C8B-B14F-4D97-AF65-F5344CB8AC3E}">
        <p14:creationId xmlns:p14="http://schemas.microsoft.com/office/powerpoint/2010/main" val="320537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BB7A51-6CC2-4036-9740-244BDB7161C6}"/>
              </a:ext>
            </a:extLst>
          </p:cNvPr>
          <p:cNvSpPr>
            <a:spLocks noGrp="1"/>
          </p:cNvSpPr>
          <p:nvPr>
            <p:ph idx="1"/>
          </p:nvPr>
        </p:nvSpPr>
        <p:spPr/>
        <p:txBody>
          <a:bodyPr/>
          <a:lstStyle/>
          <a:p>
            <a:r>
              <a:rPr lang="en-GB" dirty="0"/>
              <a:t>Planning and re-reading the relevant part of the text is key</a:t>
            </a:r>
          </a:p>
          <a:p>
            <a:r>
              <a:rPr lang="en-GB" dirty="0"/>
              <a:t>Give yourself strict time deadlines for planning and writing your answer </a:t>
            </a:r>
          </a:p>
          <a:p>
            <a:r>
              <a:rPr lang="en-GB" dirty="0"/>
              <a:t>Give your opinion; use relevant evidence; discuss the writer’s methods in the text and talk about how this affects the reader</a:t>
            </a:r>
          </a:p>
          <a:p>
            <a:r>
              <a:rPr lang="en-GB" dirty="0"/>
              <a:t>There are no right or wrong answers, as long as you evidence!</a:t>
            </a:r>
          </a:p>
          <a:p>
            <a:r>
              <a:rPr lang="en-GB" dirty="0"/>
              <a:t>Using sentence starters such as:</a:t>
            </a:r>
          </a:p>
          <a:p>
            <a:pPr marL="285750" lvl="2" indent="-285750">
              <a:buFont typeface="Arial" panose="020B0604020202020204" pitchFamily="34" charset="0"/>
              <a:buChar char="•"/>
            </a:pPr>
            <a:r>
              <a:rPr lang="en-GB" dirty="0"/>
              <a:t>I agree with the statement that… </a:t>
            </a:r>
          </a:p>
          <a:p>
            <a:pPr marL="285750" lvl="2" indent="-285750">
              <a:buFont typeface="Arial" panose="020B0604020202020204" pitchFamily="34" charset="0"/>
              <a:buChar char="•"/>
            </a:pPr>
            <a:r>
              <a:rPr lang="en-GB" dirty="0"/>
              <a:t>Firstly I agree because the writer says</a:t>
            </a:r>
          </a:p>
          <a:p>
            <a:pPr marL="285750" lvl="2" indent="-285750">
              <a:buFont typeface="Arial" panose="020B0604020202020204" pitchFamily="34" charset="0"/>
              <a:buChar char="•"/>
            </a:pPr>
            <a:r>
              <a:rPr lang="en-GB" dirty="0"/>
              <a:t>When the writer uses ______, it makes the reader feel _____ because</a:t>
            </a:r>
          </a:p>
        </p:txBody>
      </p:sp>
      <p:sp>
        <p:nvSpPr>
          <p:cNvPr id="5" name="Footer Placeholder 4">
            <a:extLst>
              <a:ext uri="{FF2B5EF4-FFF2-40B4-BE49-F238E27FC236}">
                <a16:creationId xmlns:a16="http://schemas.microsoft.com/office/drawing/2014/main" id="{5D238730-3364-4A76-8594-9752472BC351}"/>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2" name="Title 1">
            <a:extLst>
              <a:ext uri="{FF2B5EF4-FFF2-40B4-BE49-F238E27FC236}">
                <a16:creationId xmlns:a16="http://schemas.microsoft.com/office/drawing/2014/main" id="{0424F60B-4577-451D-8562-899CBFD7DF07}"/>
              </a:ext>
            </a:extLst>
          </p:cNvPr>
          <p:cNvSpPr>
            <a:spLocks noGrp="1"/>
          </p:cNvSpPr>
          <p:nvPr>
            <p:ph type="title"/>
          </p:nvPr>
        </p:nvSpPr>
        <p:spPr/>
        <p:txBody>
          <a:bodyPr/>
          <a:lstStyle/>
          <a:p>
            <a:r>
              <a:rPr lang="en-GB"/>
              <a:t>Top tips</a:t>
            </a:r>
            <a:endParaRPr lang="en-GB" dirty="0"/>
          </a:p>
        </p:txBody>
      </p:sp>
    </p:spTree>
    <p:extLst>
      <p:ext uri="{BB962C8B-B14F-4D97-AF65-F5344CB8AC3E}">
        <p14:creationId xmlns:p14="http://schemas.microsoft.com/office/powerpoint/2010/main" val="109988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6">
            <a:extLst>
              <a:ext uri="{FF2B5EF4-FFF2-40B4-BE49-F238E27FC236}">
                <a16:creationId xmlns:a16="http://schemas.microsoft.com/office/drawing/2014/main" id="{24EA6197-5071-48E3-BA15-D5D2B56B2E17}"/>
              </a:ext>
            </a:extLst>
          </p:cNvPr>
          <p:cNvSpPr>
            <a:spLocks noGrp="1"/>
          </p:cNvSpPr>
          <p:nvPr>
            <p:ph idx="1"/>
          </p:nvPr>
        </p:nvSpPr>
        <p:spPr/>
        <p:txBody>
          <a:bodyPr/>
          <a:lstStyle/>
          <a:p>
            <a:pPr marL="285750" indent="-285750">
              <a:lnSpc>
                <a:spcPct val="200000"/>
              </a:lnSpc>
              <a:buFont typeface="Arial" panose="020B0604020202020204" pitchFamily="34" charset="0"/>
              <a:buChar char="•"/>
            </a:pPr>
            <a:r>
              <a:rPr lang="en-GB" dirty="0"/>
              <a:t>Develop knowledge and understanding of evaluating texts and writer’s methods (Paper 1 Question 4).</a:t>
            </a:r>
          </a:p>
          <a:p>
            <a:pPr marL="285750" indent="-285750">
              <a:lnSpc>
                <a:spcPct val="200000"/>
              </a:lnSpc>
              <a:buFont typeface="Arial" panose="020B0604020202020204" pitchFamily="34" charset="0"/>
              <a:buChar char="•"/>
            </a:pPr>
            <a:r>
              <a:rPr lang="en-GB" dirty="0"/>
              <a:t>Create an effective plan and evaluative response.</a:t>
            </a:r>
          </a:p>
          <a:p>
            <a:endParaRPr lang="en-GB" dirty="0"/>
          </a:p>
          <a:p>
            <a:endParaRPr lang="en-GB" dirty="0"/>
          </a:p>
          <a:p>
            <a:endParaRPr lang="en-GB" dirty="0"/>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Learning objectives</a:t>
            </a:r>
            <a:endParaRPr lang="en-GB" dirty="0"/>
          </a:p>
        </p:txBody>
      </p:sp>
    </p:spTree>
    <p:extLst>
      <p:ext uri="{BB962C8B-B14F-4D97-AF65-F5344CB8AC3E}">
        <p14:creationId xmlns:p14="http://schemas.microsoft.com/office/powerpoint/2010/main" val="99353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lnSpc>
                <a:spcPct val="200000"/>
              </a:lnSpc>
              <a:buFont typeface="Arial" panose="020B0604020202020204" pitchFamily="34" charset="0"/>
              <a:buChar char="•"/>
            </a:pPr>
            <a:r>
              <a:rPr lang="en-GB" dirty="0"/>
              <a:t>To complete an effective evaluative response, we must first read the relevant section of the text.</a:t>
            </a:r>
          </a:p>
          <a:p>
            <a:pPr marL="285750" indent="-285750">
              <a:lnSpc>
                <a:spcPct val="200000"/>
              </a:lnSpc>
              <a:buFont typeface="Arial" panose="020B0604020202020204" pitchFamily="34" charset="0"/>
              <a:buChar char="•"/>
            </a:pPr>
            <a:r>
              <a:rPr lang="en-GB" dirty="0"/>
              <a:t>It’s vital that we only use quotes and references from this part of the text.</a:t>
            </a:r>
          </a:p>
          <a:p>
            <a:pPr marL="285750" indent="-285750">
              <a:lnSpc>
                <a:spcPct val="200000"/>
              </a:lnSpc>
              <a:buFont typeface="Arial" panose="020B0604020202020204" pitchFamily="34" charset="0"/>
              <a:buChar char="•"/>
            </a:pPr>
            <a:r>
              <a:rPr lang="en-GB" dirty="0"/>
              <a:t>Let’s take a look at the text from a 2018 exam.</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And now…</a:t>
            </a:r>
            <a:endParaRPr lang="en-GB" dirty="0"/>
          </a:p>
        </p:txBody>
      </p:sp>
    </p:spTree>
    <p:extLst>
      <p:ext uri="{BB962C8B-B14F-4D97-AF65-F5344CB8AC3E}">
        <p14:creationId xmlns:p14="http://schemas.microsoft.com/office/powerpoint/2010/main" val="202486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B30F69-D931-4BD6-BD50-E1341825F1F8}"/>
              </a:ext>
            </a:extLst>
          </p:cNvPr>
          <p:cNvSpPr>
            <a:spLocks noGrp="1"/>
          </p:cNvSpPr>
          <p:nvPr>
            <p:ph type="title"/>
          </p:nvPr>
        </p:nvSpPr>
        <p:spPr/>
        <p:txBody>
          <a:bodyPr/>
          <a:lstStyle/>
          <a:p>
            <a:r>
              <a:rPr lang="en-GB"/>
              <a:t>Paper 1 Question 4</a:t>
            </a:r>
            <a:br>
              <a:rPr lang="en-GB"/>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pic>
        <p:nvPicPr>
          <p:cNvPr id="2" name="Picture 1">
            <a:extLst>
              <a:ext uri="{FF2B5EF4-FFF2-40B4-BE49-F238E27FC236}">
                <a16:creationId xmlns:a16="http://schemas.microsoft.com/office/drawing/2014/main" id="{D58626E0-CE44-41B5-8F05-9CFD9C025EDE}"/>
              </a:ext>
            </a:extLst>
          </p:cNvPr>
          <p:cNvPicPr>
            <a:picLocks noChangeAspect="1"/>
          </p:cNvPicPr>
          <p:nvPr/>
        </p:nvPicPr>
        <p:blipFill>
          <a:blip r:embed="rId2"/>
          <a:stretch>
            <a:fillRect/>
          </a:stretch>
        </p:blipFill>
        <p:spPr>
          <a:xfrm>
            <a:off x="5287453" y="694230"/>
            <a:ext cx="6201856" cy="4856480"/>
          </a:xfrm>
          <a:prstGeom prst="rect">
            <a:avLst/>
          </a:prstGeom>
        </p:spPr>
      </p:pic>
    </p:spTree>
    <p:extLst>
      <p:ext uri="{BB962C8B-B14F-4D97-AF65-F5344CB8AC3E}">
        <p14:creationId xmlns:p14="http://schemas.microsoft.com/office/powerpoint/2010/main" val="2859328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E593D-7655-4465-B5DB-5832308EE279}"/>
              </a:ext>
            </a:extLst>
          </p:cNvPr>
          <p:cNvSpPr>
            <a:spLocks noGrp="1"/>
          </p:cNvSpPr>
          <p:nvPr>
            <p:ph type="title"/>
          </p:nvPr>
        </p:nvSpPr>
        <p:spPr/>
        <p:txBody>
          <a:bodyPr/>
          <a:lstStyle/>
          <a:p>
            <a:r>
              <a:rPr lang="en-GB"/>
              <a:t>Paper 1 Question 4</a:t>
            </a:r>
            <a:br>
              <a:rPr lang="en-GB"/>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pic>
        <p:nvPicPr>
          <p:cNvPr id="3" name="Picture 2">
            <a:extLst>
              <a:ext uri="{FF2B5EF4-FFF2-40B4-BE49-F238E27FC236}">
                <a16:creationId xmlns:a16="http://schemas.microsoft.com/office/drawing/2014/main" id="{7AA0A420-F119-4928-AEBD-645E0F1B3930}"/>
              </a:ext>
            </a:extLst>
          </p:cNvPr>
          <p:cNvPicPr>
            <a:picLocks noChangeAspect="1"/>
          </p:cNvPicPr>
          <p:nvPr/>
        </p:nvPicPr>
        <p:blipFill>
          <a:blip r:embed="rId2"/>
          <a:stretch>
            <a:fillRect/>
          </a:stretch>
        </p:blipFill>
        <p:spPr>
          <a:xfrm>
            <a:off x="4783139" y="1500187"/>
            <a:ext cx="6858000" cy="3857625"/>
          </a:xfrm>
          <a:prstGeom prst="rect">
            <a:avLst/>
          </a:prstGeom>
        </p:spPr>
      </p:pic>
    </p:spTree>
    <p:extLst>
      <p:ext uri="{BB962C8B-B14F-4D97-AF65-F5344CB8AC3E}">
        <p14:creationId xmlns:p14="http://schemas.microsoft.com/office/powerpoint/2010/main" val="245722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7883E60-5DD6-4259-8C9E-36646204A402}"/>
              </a:ext>
            </a:extLst>
          </p:cNvPr>
          <p:cNvSpPr>
            <a:spLocks noGrp="1"/>
          </p:cNvSpPr>
          <p:nvPr>
            <p:ph type="title"/>
          </p:nvPr>
        </p:nvSpPr>
        <p:spPr/>
        <p:txBody>
          <a:bodyPr/>
          <a:lstStyle/>
          <a:p>
            <a:r>
              <a:rPr lang="en-GB"/>
              <a:t>Paper 1 Question 4</a:t>
            </a:r>
            <a:br>
              <a:rPr lang="en-GB"/>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pic>
        <p:nvPicPr>
          <p:cNvPr id="2" name="Picture 1">
            <a:extLst>
              <a:ext uri="{FF2B5EF4-FFF2-40B4-BE49-F238E27FC236}">
                <a16:creationId xmlns:a16="http://schemas.microsoft.com/office/drawing/2014/main" id="{B1DD8C9A-1727-4839-B196-380B5E51CA60}"/>
              </a:ext>
            </a:extLst>
          </p:cNvPr>
          <p:cNvPicPr>
            <a:picLocks noChangeAspect="1"/>
          </p:cNvPicPr>
          <p:nvPr/>
        </p:nvPicPr>
        <p:blipFill>
          <a:blip r:embed="rId2"/>
          <a:stretch>
            <a:fillRect/>
          </a:stretch>
        </p:blipFill>
        <p:spPr>
          <a:xfrm>
            <a:off x="4478336" y="1445759"/>
            <a:ext cx="7162800" cy="4162425"/>
          </a:xfrm>
          <a:prstGeom prst="rect">
            <a:avLst/>
          </a:prstGeom>
        </p:spPr>
      </p:pic>
    </p:spTree>
    <p:extLst>
      <p:ext uri="{BB962C8B-B14F-4D97-AF65-F5344CB8AC3E}">
        <p14:creationId xmlns:p14="http://schemas.microsoft.com/office/powerpoint/2010/main" val="2104626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32B63-B477-41C6-8B2F-6E6FD5E2FF2E}"/>
              </a:ext>
            </a:extLst>
          </p:cNvPr>
          <p:cNvSpPr>
            <a:spLocks noGrp="1"/>
          </p:cNvSpPr>
          <p:nvPr>
            <p:ph type="title"/>
          </p:nvPr>
        </p:nvSpPr>
        <p:spPr/>
        <p:txBody>
          <a:bodyPr/>
          <a:lstStyle/>
          <a:p>
            <a:r>
              <a:rPr lang="en-GB"/>
              <a:t>Paper 1 Question 4</a:t>
            </a:r>
            <a:br>
              <a:rPr lang="en-GB"/>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sp>
        <p:nvSpPr>
          <p:cNvPr id="9" name="Content Placeholder 2">
            <a:extLst>
              <a:ext uri="{FF2B5EF4-FFF2-40B4-BE49-F238E27FC236}">
                <a16:creationId xmlns:a16="http://schemas.microsoft.com/office/drawing/2014/main" id="{4ECCF557-9126-488C-AEE9-3D0A13B1F9B9}"/>
              </a:ext>
            </a:extLst>
          </p:cNvPr>
          <p:cNvSpPr txBox="1">
            <a:spLocks/>
          </p:cNvSpPr>
          <p:nvPr/>
        </p:nvSpPr>
        <p:spPr>
          <a:xfrm>
            <a:off x="793631" y="4031436"/>
            <a:ext cx="3873260" cy="1334714"/>
          </a:xfrm>
          <a:prstGeom prst="rect">
            <a:avLst/>
          </a:prstGeom>
          <a:solidFill>
            <a:srgbClr val="D2C8E1"/>
          </a:solidFill>
          <a:ln>
            <a:solidFill>
              <a:schemeClr val="tx1"/>
            </a:solidFill>
          </a:ln>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GB" sz="1800" b="1" dirty="0"/>
              <a:t>Task</a:t>
            </a:r>
          </a:p>
          <a:p>
            <a:pPr marL="0" indent="0">
              <a:lnSpc>
                <a:spcPct val="110000"/>
              </a:lnSpc>
              <a:buNone/>
            </a:pPr>
            <a:r>
              <a:rPr lang="en-GB" sz="1800" dirty="0"/>
              <a:t>Write a one paragraph summary of the events from line 31 until the end of the extract</a:t>
            </a:r>
          </a:p>
        </p:txBody>
      </p:sp>
      <p:pic>
        <p:nvPicPr>
          <p:cNvPr id="3" name="Picture 2">
            <a:extLst>
              <a:ext uri="{FF2B5EF4-FFF2-40B4-BE49-F238E27FC236}">
                <a16:creationId xmlns:a16="http://schemas.microsoft.com/office/drawing/2014/main" id="{0EF8DAD7-54B7-4A2F-B1E8-662AAC5C3B9D}"/>
              </a:ext>
            </a:extLst>
          </p:cNvPr>
          <p:cNvPicPr>
            <a:picLocks noChangeAspect="1"/>
          </p:cNvPicPr>
          <p:nvPr/>
        </p:nvPicPr>
        <p:blipFill>
          <a:blip r:embed="rId2"/>
          <a:stretch>
            <a:fillRect/>
          </a:stretch>
        </p:blipFill>
        <p:spPr>
          <a:xfrm>
            <a:off x="5236405" y="795496"/>
            <a:ext cx="6375852" cy="5267008"/>
          </a:xfrm>
          <a:prstGeom prst="rect">
            <a:avLst/>
          </a:prstGeom>
        </p:spPr>
      </p:pic>
      <p:sp>
        <p:nvSpPr>
          <p:cNvPr id="6" name="TextBox 5">
            <a:extLst>
              <a:ext uri="{FF2B5EF4-FFF2-40B4-BE49-F238E27FC236}">
                <a16:creationId xmlns:a16="http://schemas.microsoft.com/office/drawing/2014/main" id="{31B04A63-B5F1-4DBC-A82A-9F448C50F0F3}"/>
              </a:ext>
            </a:extLst>
          </p:cNvPr>
          <p:cNvSpPr txBox="1"/>
          <p:nvPr/>
        </p:nvSpPr>
        <p:spPr>
          <a:xfrm>
            <a:off x="6645133" y="6108580"/>
            <a:ext cx="5961734" cy="123111"/>
          </a:xfrm>
          <a:prstGeom prst="rect">
            <a:avLst/>
          </a:prstGeom>
          <a:noFill/>
        </p:spPr>
        <p:txBody>
          <a:bodyPr wrap="square" lIns="0" tIns="0" rIns="0" bIns="0" rtlCol="0">
            <a:spAutoFit/>
          </a:bodyPr>
          <a:lstStyle/>
          <a:p>
            <a:r>
              <a:rPr lang="en-GB" sz="800" dirty="0"/>
              <a:t>© The Sound of Thunder' from THE GOLDEN APPLES OF THE SUN by Ray Bradbury, William Morrow &amp; Company, 2005.</a:t>
            </a:r>
          </a:p>
        </p:txBody>
      </p:sp>
    </p:spTree>
    <p:extLst>
      <p:ext uri="{BB962C8B-B14F-4D97-AF65-F5344CB8AC3E}">
        <p14:creationId xmlns:p14="http://schemas.microsoft.com/office/powerpoint/2010/main" val="2260319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p:txBody>
          <a:bodyPr>
            <a:normAutofit/>
          </a:bodyPr>
          <a:lstStyle/>
          <a:p>
            <a:pPr>
              <a:lnSpc>
                <a:spcPct val="160000"/>
              </a:lnSpc>
            </a:pPr>
            <a:r>
              <a:rPr lang="en-GB" dirty="0"/>
              <a:t>Focus this part of your answer on the second part of the source, from line 31 to the end. </a:t>
            </a:r>
          </a:p>
          <a:p>
            <a:pPr>
              <a:lnSpc>
                <a:spcPct val="120000"/>
              </a:lnSpc>
            </a:pPr>
            <a:r>
              <a:rPr lang="en-GB" dirty="0"/>
              <a:t>A student said, ‘This part of the story, where the men encounter the Tyrannosaurus Rex, shows Eckels is right to panic. The Monster is terrifying!’ </a:t>
            </a:r>
          </a:p>
          <a:p>
            <a:pPr>
              <a:lnSpc>
                <a:spcPct val="160000"/>
              </a:lnSpc>
            </a:pPr>
            <a:r>
              <a:rPr lang="en-GB" dirty="0"/>
              <a:t>To what extent do you agree? </a:t>
            </a:r>
          </a:p>
          <a:p>
            <a:pPr>
              <a:lnSpc>
                <a:spcPct val="160000"/>
              </a:lnSpc>
            </a:pPr>
            <a:r>
              <a:rPr lang="en-GB" dirty="0"/>
              <a:t>In your response, you could: </a:t>
            </a:r>
          </a:p>
          <a:p>
            <a:pPr marL="285750" lvl="2" indent="-285750">
              <a:buFont typeface="Arial" panose="020B0604020202020204" pitchFamily="34" charset="0"/>
              <a:buChar char="•"/>
            </a:pPr>
            <a:r>
              <a:rPr lang="en-GB" dirty="0"/>
              <a:t>consider your own impressions of Eckels’ reaction to the Tyrannosaurus Rex </a:t>
            </a:r>
          </a:p>
          <a:p>
            <a:pPr marL="285750" lvl="2" indent="-285750">
              <a:buFont typeface="Arial" panose="020B0604020202020204" pitchFamily="34" charset="0"/>
              <a:buChar char="•"/>
            </a:pPr>
            <a:r>
              <a:rPr lang="en-GB" dirty="0"/>
              <a:t>evaluate how the writer describes the Monster </a:t>
            </a:r>
          </a:p>
          <a:p>
            <a:pPr marL="285750" lvl="2" indent="-285750">
              <a:buFont typeface="Arial" panose="020B0604020202020204" pitchFamily="34" charset="0"/>
              <a:buChar char="•"/>
            </a:pPr>
            <a:r>
              <a:rPr lang="en-GB" dirty="0"/>
              <a:t>support your response with references to the text. 			</a:t>
            </a:r>
          </a:p>
          <a:p>
            <a:pPr lvl="1"/>
            <a:r>
              <a:rPr lang="en-GB" dirty="0"/>
              <a:t>														[20 marks]</a:t>
            </a:r>
          </a:p>
          <a:p>
            <a:endParaRPr lang="en-GB" dirty="0"/>
          </a:p>
          <a:p>
            <a:endParaRPr lang="en-GB" dirty="0"/>
          </a:p>
          <a:p>
            <a:endParaRPr lang="en-GB" dirty="0"/>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Paper 1 Question 4</a:t>
            </a:r>
            <a:endParaRPr lang="en-GB" dirty="0"/>
          </a:p>
        </p:txBody>
      </p:sp>
    </p:spTree>
    <p:extLst>
      <p:ext uri="{BB962C8B-B14F-4D97-AF65-F5344CB8AC3E}">
        <p14:creationId xmlns:p14="http://schemas.microsoft.com/office/powerpoint/2010/main" val="1624400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Presentation1" id="{62B95702-E385-442B-A1F9-D2C628D57B79}" vid="{2599DA67-F733-4092-B3D6-1A9820DFAA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fb324622-f699-4554-947b-fc3b62442067" xsi:nil="true"/>
    <lcf76f155ced4ddcb4097134ff3c332f xmlns="265c0df5-136a-41bb-92cd-7c79a8fc9f0f">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46320D1C68B4F43B5A86689589D067E" ma:contentTypeVersion="15" ma:contentTypeDescription="Create a new document." ma:contentTypeScope="" ma:versionID="529a9e32940b36d94bca2b6e41308ea6">
  <xsd:schema xmlns:xsd="http://www.w3.org/2001/XMLSchema" xmlns:xs="http://www.w3.org/2001/XMLSchema" xmlns:p="http://schemas.microsoft.com/office/2006/metadata/properties" xmlns:ns2="265c0df5-136a-41bb-92cd-7c79a8fc9f0f" xmlns:ns3="fb324622-f699-4554-947b-fc3b62442067" targetNamespace="http://schemas.microsoft.com/office/2006/metadata/properties" ma:root="true" ma:fieldsID="4ab79e51aec7933574eb96c3c534ade7" ns2:_="" ns3:_="">
    <xsd:import namespace="265c0df5-136a-41bb-92cd-7c79a8fc9f0f"/>
    <xsd:import namespace="fb324622-f699-4554-947b-fc3b624420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5c0df5-136a-41bb-92cd-7c79a8fc9f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37d0e10-b593-4b08-babc-cd47853d0cc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324622-f699-4554-947b-fc3b6244206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87bcb914-123b-4c93-8853-2649d749040a}" ma:internalName="TaxCatchAll" ma:showField="CatchAllData" ma:web="fb324622-f699-4554-947b-fc3b624420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6D23D0-A93D-49CA-8D02-B770F082D1AA}">
  <ds:schemaRefs>
    <ds:schemaRef ds:uri="http://schemas.microsoft.com/office/2006/metadata/properties"/>
    <ds:schemaRef ds:uri="http://schemas.microsoft.com/office/infopath/2007/PartnerControls"/>
    <ds:schemaRef ds:uri="fb324622-f699-4554-947b-fc3b62442067"/>
    <ds:schemaRef ds:uri="265c0df5-136a-41bb-92cd-7c79a8fc9f0f"/>
  </ds:schemaRefs>
</ds:datastoreItem>
</file>

<file path=customXml/itemProps2.xml><?xml version="1.0" encoding="utf-8"?>
<ds:datastoreItem xmlns:ds="http://schemas.openxmlformats.org/officeDocument/2006/customXml" ds:itemID="{71984C89-29CC-4729-B592-328A0B7B08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5c0df5-136a-41bb-92cd-7c79a8fc9f0f"/>
    <ds:schemaRef ds:uri="fb324622-f699-4554-947b-fc3b624420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32EF632-4656-4788-B17C-032D36DBBB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AQA_Corporate PPT Copyright 2023 Template_v03</Template>
  <TotalTime>0</TotalTime>
  <Words>2394</Words>
  <Application>Microsoft Office PowerPoint</Application>
  <PresentationFormat>Widescreen</PresentationFormat>
  <Paragraphs>202</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AQA Corporate</vt:lpstr>
      <vt:lpstr>Spotlight on GCSE English Language Paper 1, Question 4</vt:lpstr>
      <vt:lpstr>Task – complete this in your exercise books</vt:lpstr>
      <vt:lpstr>Learning objectives</vt:lpstr>
      <vt:lpstr>And now…</vt:lpstr>
      <vt:lpstr>Paper 1 Question 4 </vt:lpstr>
      <vt:lpstr>Paper 1 Question 4 </vt:lpstr>
      <vt:lpstr>Paper 1 Question 4 </vt:lpstr>
      <vt:lpstr>Paper 1 Question 4 </vt:lpstr>
      <vt:lpstr>Paper 1 Question 4</vt:lpstr>
      <vt:lpstr>Analysis of the question  </vt:lpstr>
      <vt:lpstr>Task</vt:lpstr>
      <vt:lpstr>Task</vt:lpstr>
      <vt:lpstr>Paper 1 Question 4</vt:lpstr>
      <vt:lpstr>Evaluation – how can you answer this question?</vt:lpstr>
      <vt:lpstr>A student said: ‘This part of the story, where the men encounter the Tyrannosaurus Rex, shows Eckels is right to panic. The Monster is terrifying!’ </vt:lpstr>
      <vt:lpstr>A student said: ‘This part of the story, where the men encounter the Tyrannosaurus Rex, shows Eckels is right to panic. The Monster is terrifying!’ </vt:lpstr>
      <vt:lpstr>Paper 1 Question 4</vt:lpstr>
      <vt:lpstr>Planning</vt:lpstr>
      <vt:lpstr>Paper 1 Question 4</vt:lpstr>
      <vt:lpstr>An example</vt:lpstr>
      <vt:lpstr>Example response</vt:lpstr>
      <vt:lpstr>Paper 1 Question 4</vt:lpstr>
      <vt:lpstr>What went well? Choose two relevant comments</vt:lpstr>
      <vt:lpstr>What can I improve? Choose one relevant comment</vt:lpstr>
      <vt:lpstr>Top tips</vt:lpstr>
    </vt:vector>
  </TitlesOfParts>
  <Company>AQA Education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Marshall, Katie</dc:creator>
  <cp:lastModifiedBy>McCormick, Kitty</cp:lastModifiedBy>
  <cp:revision>61</cp:revision>
  <cp:lastPrinted>2017-02-06T11:47:27Z</cp:lastPrinted>
  <dcterms:created xsi:type="dcterms:W3CDTF">2017-07-10T11:13:35Z</dcterms:created>
  <dcterms:modified xsi:type="dcterms:W3CDTF">2023-10-12T08:58:46Z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0x010100346320D1C68B4F43B5A86689589D067E</vt:lpwstr>
  </property>
  <property fmtid="{D5CDD505-2E9C-101B-9397-08002B2CF9AE}" pid="3" name="MediaServiceImageTags">
    <vt:lpwstr/>
  </property>
</Properties>
</file>